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80" r:id="rId3"/>
    <p:sldMasterId id="2147483682" r:id="rId4"/>
    <p:sldMasterId id="2147483684" r:id="rId5"/>
    <p:sldMasterId id="2147483692" r:id="rId6"/>
    <p:sldMasterId id="2147483694" r:id="rId7"/>
  </p:sldMasterIdLst>
  <p:handoutMasterIdLst>
    <p:handoutMasterId r:id="rId40"/>
  </p:handoutMasterIdLst>
  <p:sldIdLst>
    <p:sldId id="282" r:id="rId8"/>
    <p:sldId id="269" r:id="rId9"/>
    <p:sldId id="284" r:id="rId10"/>
    <p:sldId id="304" r:id="rId11"/>
    <p:sldId id="280" r:id="rId12"/>
    <p:sldId id="306" r:id="rId13"/>
    <p:sldId id="307" r:id="rId14"/>
    <p:sldId id="287" r:id="rId15"/>
    <p:sldId id="288" r:id="rId16"/>
    <p:sldId id="301" r:id="rId17"/>
    <p:sldId id="270" r:id="rId18"/>
    <p:sldId id="299" r:id="rId19"/>
    <p:sldId id="271" r:id="rId20"/>
    <p:sldId id="293" r:id="rId21"/>
    <p:sldId id="272" r:id="rId22"/>
    <p:sldId id="291" r:id="rId23"/>
    <p:sldId id="309" r:id="rId24"/>
    <p:sldId id="273" r:id="rId25"/>
    <p:sldId id="300" r:id="rId26"/>
    <p:sldId id="308" r:id="rId27"/>
    <p:sldId id="295" r:id="rId28"/>
    <p:sldId id="274" r:id="rId29"/>
    <p:sldId id="305" r:id="rId30"/>
    <p:sldId id="302" r:id="rId31"/>
    <p:sldId id="296" r:id="rId32"/>
    <p:sldId id="297" r:id="rId33"/>
    <p:sldId id="275" r:id="rId34"/>
    <p:sldId id="277" r:id="rId35"/>
    <p:sldId id="278" r:id="rId36"/>
    <p:sldId id="294" r:id="rId37"/>
    <p:sldId id="298" r:id="rId38"/>
    <p:sldId id="276" r:id="rId3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76" tIns="46639" rIns="93276" bIns="46639" rtlCol="0"/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76" tIns="46639" rIns="93276" bIns="4663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AE34F3-4C9B-479B-8558-AB5DCACDD56A}" type="datetimeFigureOut">
              <a:rPr lang="en-US" altLang="en-US"/>
              <a:pPr>
                <a:defRPr/>
              </a:pPr>
              <a:t>10/30/2017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76" tIns="46639" rIns="93276" bIns="46639" rtlCol="0" anchor="b"/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76" tIns="46639" rIns="93276" bIns="466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7CEE94-9D4C-4810-B102-28F040D93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6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A613C-EC36-471B-BB2A-9BC6DE4C8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09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3B048-5D1C-474F-BB55-366B31C3D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43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C4053-B7AA-4DA9-A5DC-6A7DE0722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50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9257B-AF9A-4CBC-8752-149D83984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75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86C38-09EA-465E-B6E8-48E523029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867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C4069-8B18-4769-922E-AC37877E8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7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F8A6-214C-439E-AFB0-D62DF783A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26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0B1CD-AD79-42A0-AB4B-45434FB72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610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33006-81AE-4E14-9C16-A83660939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6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BB6A5-9F30-418D-BBAB-F2F913D07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025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12B6B-E222-4832-987A-AD3FBCA06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05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397EB-445A-4AF5-B577-1BB7A61ED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903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44C4C-EBA1-4C63-965D-834FAE277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124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E09CC-F6B7-4CBE-954C-7895C0085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29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5A19C-62BE-4B38-A09D-583DC16FA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82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8F5C0-B84B-4F41-AE01-0E0E75D98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85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9EDD6-0096-4E28-B5B5-A6DB0ECB7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371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4A52C-C68E-42D2-BE92-A30E43A51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281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91308-AE8A-492E-8DA5-9BF91783A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17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8FEBD-55B7-4A78-9A69-6569AA175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977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78EC1-4FDD-465C-A74D-CE452234A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68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D2389-53BA-43AF-B6EB-4A33122BC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8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37042-F169-428F-86B9-F7B7629A1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9656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8386F-670C-4B06-B1BA-942750A73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449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F081-CC34-4AA1-8FBD-6BFC2B77D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578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05AC7-CAF9-4F43-8C63-E62B1CD5E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512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D8D9A-8B6D-4916-873A-97A17F5AD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8270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A0B47-159F-49AC-AC1F-3DF344F93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68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A1EF6-464F-4751-870E-DE7E17AD3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8933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83E21-53BD-42F7-BFE4-62330BDD6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679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25192-2DDE-489D-9F3B-70C5F17CC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6822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50331-34A2-40FE-B398-410D06541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425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00B84-F482-44B3-A7C3-E8C8A1DF5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80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8FAFA-8988-4986-AFA9-860C50536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818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AB730-BD3A-40A0-ABF1-70CF49A30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24AFD-AC12-4C02-A350-478FC343E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086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CAB9-0F33-441F-BC8F-0965E02A31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4786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A848-AF4C-4658-BD06-052E9F7B7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2961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233D3-7E49-4312-8D50-42C6B7D14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6447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B0127-B904-473B-9483-036789AAD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935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6429-CCF3-47C5-8366-0177D1887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9979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4A0D0-1210-4EC7-9A03-D9D25D47F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2798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C9520-8A9D-4FB7-A68A-B7BCCAE20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D087D-2B53-4A53-BE35-FC51A6CB8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5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CB061-D165-425A-8673-983F26FE4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4741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470FD-E66A-4BD4-8D38-CB33AE5C5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1480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77398-BB73-4E2A-9ACE-8189AE4F8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3414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ea typeface="+mn-ea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ea typeface="+mn-ea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136527 w 4917"/>
                <a:gd name="T3" fmla="*/ 0 h 1000"/>
                <a:gd name="T4" fmla="*/ 152020 w 4917"/>
                <a:gd name="T5" fmla="*/ 3150 h 1000"/>
                <a:gd name="T6" fmla="*/ 136560 w 4917"/>
                <a:gd name="T7" fmla="*/ 6290 h 1000"/>
                <a:gd name="T8" fmla="*/ 0 w 4917"/>
                <a:gd name="T9" fmla="*/ 62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716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87BB149B-99AF-49F0-9148-46B4511C3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3488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A809D-F5FF-4177-BC18-D53173801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3447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208F2-A5EC-42DF-A79B-F751790F5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9847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F567C-1FA2-41A7-A258-C9BAA17BB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6995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393D7-943B-4CD5-A5E8-2093E8BEF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9360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1FA8B-0B8E-416A-951B-E0AC49CBD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0416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26DA3-065C-4B8C-BDF9-5840E6DD2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1679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D1B39-19ED-413E-97B9-82E9C440F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06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DED3-3DDE-4F7D-AA74-60DA58DB1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1784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13443-16B9-4774-A8AD-F88CF4210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279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FCE22-EA07-4872-8992-B981DA82D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4077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348E5-5CC1-4200-B8D6-CFF3C7874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130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77D12-FE0E-4C1E-9EE3-505730E9F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131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15A0E-1571-42B0-B4CC-6CE22B1D0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872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AC145-7521-4CF0-A693-A209D4376D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4494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71DCC-0D60-443A-BED8-FD69A6A50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1572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CDCA8-B5FD-4EDF-B360-E6BECFCC8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6712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C19DB-86F2-490A-A7FA-B583944EE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4173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D28E7-8092-4195-A592-18371A569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1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A0BC5-BE20-475C-A646-83FBEBC72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518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E1127-CB4C-47AA-9574-BFACED3C14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1888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CF3A2-C0A4-422A-9C68-50ED8637F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561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4BB96-3477-4319-B119-88FB763E9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06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4A6D4-BC23-4466-8C64-AC2E2D183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4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12DC9-7D6C-4700-895C-406F945F6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4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3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56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rgbClr val="82582E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7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8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rgbClr val="82582E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63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rgbClr val="82582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62356090-896C-40B7-A5FD-116D1FF979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77" r:id="rId1"/>
    <p:sldLayoutId id="2147484678" r:id="rId2"/>
    <p:sldLayoutId id="2147484679" r:id="rId3"/>
    <p:sldLayoutId id="2147484680" r:id="rId4"/>
    <p:sldLayoutId id="2147484681" r:id="rId5"/>
    <p:sldLayoutId id="2147484682" r:id="rId6"/>
    <p:sldLayoutId id="2147484683" r:id="rId7"/>
    <p:sldLayoutId id="2147484684" r:id="rId8"/>
    <p:sldLayoutId id="2147484685" r:id="rId9"/>
    <p:sldLayoutId id="214748468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ACB6B22-7B35-4ADE-8C87-A4BE3B49B9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 h 2182"/>
                <a:gd name="T4" fmla="*/ 11575 w 4897"/>
                <a:gd name="T5" fmla="*/ 8 h 2182"/>
                <a:gd name="T6" fmla="*/ 11575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6 h 2182"/>
                <a:gd name="T4" fmla="*/ 11575 w 4897"/>
                <a:gd name="T5" fmla="*/ 6 h 2182"/>
                <a:gd name="T6" fmla="*/ 11575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 h 149"/>
                <a:gd name="T4" fmla="*/ 3370 w 5387"/>
                <a:gd name="T5" fmla="*/ 1 h 149"/>
                <a:gd name="T6" fmla="*/ 3370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rgbClr val="005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1218 h 2161"/>
                <a:gd name="T4" fmla="*/ 29 w 29"/>
                <a:gd name="T5" fmla="*/ 1218 h 2161"/>
                <a:gd name="T6" fmla="*/ 27 w 29"/>
                <a:gd name="T7" fmla="*/ 15 h 2161"/>
                <a:gd name="T8" fmla="*/ 0 w 29"/>
                <a:gd name="T9" fmla="*/ 0 h 2161"/>
                <a:gd name="T10" fmla="*/ 0 w 29"/>
                <a:gd name="T11" fmla="*/ 0 h 2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1F791F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rgbClr val="1F791F"/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 h 149"/>
                <a:gd name="T4" fmla="*/ 822 w 5387"/>
                <a:gd name="T5" fmla="*/ 1 h 149"/>
                <a:gd name="T6" fmla="*/ 822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rgbClr val="005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1F791F"/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11574EF-5F15-418D-AAA2-7D6BD27A92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04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85 w 2780"/>
                <a:gd name="T1" fmla="*/ 18 h 953"/>
                <a:gd name="T2" fmla="*/ 2795 w 2780"/>
                <a:gd name="T3" fmla="*/ 24 h 953"/>
                <a:gd name="T4" fmla="*/ 2728 w 2780"/>
                <a:gd name="T5" fmla="*/ 102 h 953"/>
                <a:gd name="T6" fmla="*/ 2615 w 2780"/>
                <a:gd name="T7" fmla="*/ 156 h 953"/>
                <a:gd name="T8" fmla="*/ 2609 w 2780"/>
                <a:gd name="T9" fmla="*/ 222 h 953"/>
                <a:gd name="T10" fmla="*/ 2591 w 2780"/>
                <a:gd name="T11" fmla="*/ 246 h 953"/>
                <a:gd name="T12" fmla="*/ 2573 w 2780"/>
                <a:gd name="T13" fmla="*/ 252 h 953"/>
                <a:gd name="T14" fmla="*/ 2501 w 2780"/>
                <a:gd name="T15" fmla="*/ 210 h 953"/>
                <a:gd name="T16" fmla="*/ 2355 w 2780"/>
                <a:gd name="T17" fmla="*/ 192 h 953"/>
                <a:gd name="T18" fmla="*/ 2328 w 2780"/>
                <a:gd name="T19" fmla="*/ 186 h 953"/>
                <a:gd name="T20" fmla="*/ 2309 w 2780"/>
                <a:gd name="T21" fmla="*/ 192 h 953"/>
                <a:gd name="T22" fmla="*/ 2237 w 2780"/>
                <a:gd name="T23" fmla="*/ 228 h 953"/>
                <a:gd name="T24" fmla="*/ 2201 w 2780"/>
                <a:gd name="T25" fmla="*/ 240 h 953"/>
                <a:gd name="T26" fmla="*/ 2177 w 2780"/>
                <a:gd name="T27" fmla="*/ 246 h 953"/>
                <a:gd name="T28" fmla="*/ 2165 w 2780"/>
                <a:gd name="T29" fmla="*/ 258 h 953"/>
                <a:gd name="T30" fmla="*/ 2165 w 2780"/>
                <a:gd name="T31" fmla="*/ 276 h 953"/>
                <a:gd name="T32" fmla="*/ 2142 w 2780"/>
                <a:gd name="T33" fmla="*/ 300 h 953"/>
                <a:gd name="T34" fmla="*/ 2124 w 2780"/>
                <a:gd name="T35" fmla="*/ 312 h 953"/>
                <a:gd name="T36" fmla="*/ 2112 w 2780"/>
                <a:gd name="T37" fmla="*/ 324 h 953"/>
                <a:gd name="T38" fmla="*/ 2100 w 2780"/>
                <a:gd name="T39" fmla="*/ 336 h 953"/>
                <a:gd name="T40" fmla="*/ 2065 w 2780"/>
                <a:gd name="T41" fmla="*/ 342 h 953"/>
                <a:gd name="T42" fmla="*/ 1991 w 2780"/>
                <a:gd name="T43" fmla="*/ 336 h 953"/>
                <a:gd name="T44" fmla="*/ 1955 w 2780"/>
                <a:gd name="T45" fmla="*/ 330 h 953"/>
                <a:gd name="T46" fmla="*/ 1943 w 2780"/>
                <a:gd name="T47" fmla="*/ 342 h 953"/>
                <a:gd name="T48" fmla="*/ 1931 w 2780"/>
                <a:gd name="T49" fmla="*/ 354 h 953"/>
                <a:gd name="T50" fmla="*/ 1901 w 2780"/>
                <a:gd name="T51" fmla="*/ 360 h 953"/>
                <a:gd name="T52" fmla="*/ 1842 w 2780"/>
                <a:gd name="T53" fmla="*/ 342 h 953"/>
                <a:gd name="T54" fmla="*/ 1818 w 2780"/>
                <a:gd name="T55" fmla="*/ 342 h 953"/>
                <a:gd name="T56" fmla="*/ 1794 w 2780"/>
                <a:gd name="T57" fmla="*/ 354 h 953"/>
                <a:gd name="T58" fmla="*/ 1725 w 2780"/>
                <a:gd name="T59" fmla="*/ 425 h 953"/>
                <a:gd name="T60" fmla="*/ 1679 w 2780"/>
                <a:gd name="T61" fmla="*/ 569 h 953"/>
                <a:gd name="T62" fmla="*/ 1679 w 2780"/>
                <a:gd name="T63" fmla="*/ 593 h 953"/>
                <a:gd name="T64" fmla="*/ 1685 w 2780"/>
                <a:gd name="T65" fmla="*/ 641 h 953"/>
                <a:gd name="T66" fmla="*/ 1703 w 2780"/>
                <a:gd name="T67" fmla="*/ 659 h 953"/>
                <a:gd name="T68" fmla="*/ 1697 w 2780"/>
                <a:gd name="T69" fmla="*/ 671 h 953"/>
                <a:gd name="T70" fmla="*/ 1685 w 2780"/>
                <a:gd name="T71" fmla="*/ 683 h 953"/>
                <a:gd name="T72" fmla="*/ 1607 w 2780"/>
                <a:gd name="T73" fmla="*/ 689 h 953"/>
                <a:gd name="T74" fmla="*/ 1530 w 2780"/>
                <a:gd name="T75" fmla="*/ 629 h 953"/>
                <a:gd name="T76" fmla="*/ 1385 w 2780"/>
                <a:gd name="T77" fmla="*/ 587 h 953"/>
                <a:gd name="T78" fmla="*/ 1236 w 2780"/>
                <a:gd name="T79" fmla="*/ 671 h 953"/>
                <a:gd name="T80" fmla="*/ 1055 w 2780"/>
                <a:gd name="T81" fmla="*/ 731 h 953"/>
                <a:gd name="T82" fmla="*/ 852 w 2780"/>
                <a:gd name="T83" fmla="*/ 743 h 953"/>
                <a:gd name="T84" fmla="*/ 654 w 2780"/>
                <a:gd name="T85" fmla="*/ 701 h 953"/>
                <a:gd name="T86" fmla="*/ 594 w 2780"/>
                <a:gd name="T87" fmla="*/ 695 h 953"/>
                <a:gd name="T88" fmla="*/ 582 w 2780"/>
                <a:gd name="T89" fmla="*/ 701 h 953"/>
                <a:gd name="T90" fmla="*/ 546 w 2780"/>
                <a:gd name="T91" fmla="*/ 731 h 953"/>
                <a:gd name="T92" fmla="*/ 449 w 2780"/>
                <a:gd name="T93" fmla="*/ 809 h 953"/>
                <a:gd name="T94" fmla="*/ 419 w 2780"/>
                <a:gd name="T95" fmla="*/ 821 h 953"/>
                <a:gd name="T96" fmla="*/ 395 w 2780"/>
                <a:gd name="T97" fmla="*/ 821 h 953"/>
                <a:gd name="T98" fmla="*/ 348 w 2780"/>
                <a:gd name="T99" fmla="*/ 827 h 953"/>
                <a:gd name="T100" fmla="*/ 222 w 2780"/>
                <a:gd name="T101" fmla="*/ 851 h 953"/>
                <a:gd name="T102" fmla="*/ 186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97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DE25E3E9-DF94-4252-9788-1006DCD4B4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260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  <p:sp>
            <p:nvSpPr>
              <p:cNvPr id="52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258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  <p:sp>
            <p:nvSpPr>
              <p:cNvPr id="5259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</p:grpSp>
        <p:grpSp>
          <p:nvGrpSpPr>
            <p:cNvPr id="513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25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  <p:sp>
            <p:nvSpPr>
              <p:cNvPr id="525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>
                  <a:ea typeface="+mn-ea"/>
                </a:endParaRPr>
              </a:p>
            </p:txBody>
          </p:sp>
        </p:grpSp>
        <p:grpSp>
          <p:nvGrpSpPr>
            <p:cNvPr id="513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25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en-US" smtClean="0">
                    <a:ea typeface="+mn-ea"/>
                  </a:endParaRPr>
                </a:p>
              </p:txBody>
            </p:sp>
            <p:sp>
              <p:nvSpPr>
                <p:cNvPr id="525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en-US" smtClean="0">
                    <a:ea typeface="+mn-ea"/>
                  </a:endParaRPr>
                </a:p>
              </p:txBody>
            </p:sp>
          </p:grpSp>
          <p:grpSp>
            <p:nvGrpSpPr>
              <p:cNvPr id="513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5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25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2 w 2736"/>
                      <a:gd name="T3" fmla="*/ 1 h 504"/>
                      <a:gd name="T4" fmla="*/ 4 w 2736"/>
                      <a:gd name="T5" fmla="*/ 1 h 504"/>
                      <a:gd name="T6" fmla="*/ 7 w 2736"/>
                      <a:gd name="T7" fmla="*/ 1 h 504"/>
                      <a:gd name="T8" fmla="*/ 6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5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250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4 w 2736"/>
                      <a:gd name="T3" fmla="*/ 1 h 504"/>
                      <a:gd name="T4" fmla="*/ 9 w 2736"/>
                      <a:gd name="T5" fmla="*/ 1 h 504"/>
                      <a:gd name="T6" fmla="*/ 13 w 2736"/>
                      <a:gd name="T7" fmla="*/ 1 h 504"/>
                      <a:gd name="T8" fmla="*/ 13 w 2736"/>
                      <a:gd name="T9" fmla="*/ 1 h 504"/>
                      <a:gd name="T10" fmla="*/ 9 w 2736"/>
                      <a:gd name="T11" fmla="*/ 1 h 504"/>
                      <a:gd name="T12" fmla="*/ 3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51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3 h 791"/>
                      <a:gd name="T8" fmla="*/ 1 w 1769"/>
                      <a:gd name="T9" fmla="*/ 5 h 791"/>
                      <a:gd name="T10" fmla="*/ 1 w 1769"/>
                      <a:gd name="T11" fmla="*/ 6 h 791"/>
                      <a:gd name="T12" fmla="*/ 1 w 1769"/>
                      <a:gd name="T13" fmla="*/ 5 h 791"/>
                      <a:gd name="T14" fmla="*/ 1 w 1769"/>
                      <a:gd name="T15" fmla="*/ 4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2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1 h 504"/>
                      <a:gd name="T4" fmla="*/ 5 w 2736"/>
                      <a:gd name="T5" fmla="*/ 1 h 504"/>
                      <a:gd name="T6" fmla="*/ 7 w 2736"/>
                      <a:gd name="T7" fmla="*/ 1 h 504"/>
                      <a:gd name="T8" fmla="*/ 7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246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 w 2736"/>
                      <a:gd name="T3" fmla="*/ 1 h 504"/>
                      <a:gd name="T4" fmla="*/ 3 w 2736"/>
                      <a:gd name="T5" fmla="*/ 1 h 504"/>
                      <a:gd name="T6" fmla="*/ 5 w 2736"/>
                      <a:gd name="T7" fmla="*/ 1 h 504"/>
                      <a:gd name="T8" fmla="*/ 4 w 2736"/>
                      <a:gd name="T9" fmla="*/ 1 h 504"/>
                      <a:gd name="T10" fmla="*/ 3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7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2 h 791"/>
                      <a:gd name="T8" fmla="*/ 1 w 1769"/>
                      <a:gd name="T9" fmla="*/ 3 h 791"/>
                      <a:gd name="T10" fmla="*/ 1 w 1769"/>
                      <a:gd name="T11" fmla="*/ 4 h 791"/>
                      <a:gd name="T12" fmla="*/ 1 w 1769"/>
                      <a:gd name="T13" fmla="*/ 3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24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2 w 2736"/>
                      <a:gd name="T7" fmla="*/ 1 h 504"/>
                      <a:gd name="T8" fmla="*/ 2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242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3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2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238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2 w 2736"/>
                      <a:gd name="T3" fmla="*/ 1 h 504"/>
                      <a:gd name="T4" fmla="*/ 4 w 2736"/>
                      <a:gd name="T5" fmla="*/ 1 h 504"/>
                      <a:gd name="T6" fmla="*/ 7 w 2736"/>
                      <a:gd name="T7" fmla="*/ 1 h 504"/>
                      <a:gd name="T8" fmla="*/ 6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9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23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4 w 2736"/>
                      <a:gd name="T3" fmla="*/ 1 h 504"/>
                      <a:gd name="T4" fmla="*/ 9 w 2736"/>
                      <a:gd name="T5" fmla="*/ 1 h 504"/>
                      <a:gd name="T6" fmla="*/ 13 w 2736"/>
                      <a:gd name="T7" fmla="*/ 1 h 504"/>
                      <a:gd name="T8" fmla="*/ 13 w 2736"/>
                      <a:gd name="T9" fmla="*/ 1 h 504"/>
                      <a:gd name="T10" fmla="*/ 9 w 2736"/>
                      <a:gd name="T11" fmla="*/ 1 h 504"/>
                      <a:gd name="T12" fmla="*/ 3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3 h 791"/>
                      <a:gd name="T8" fmla="*/ 1 w 1769"/>
                      <a:gd name="T9" fmla="*/ 5 h 791"/>
                      <a:gd name="T10" fmla="*/ 1 w 1769"/>
                      <a:gd name="T11" fmla="*/ 6 h 791"/>
                      <a:gd name="T12" fmla="*/ 1 w 1769"/>
                      <a:gd name="T13" fmla="*/ 5 h 791"/>
                      <a:gd name="T14" fmla="*/ 1 w 1769"/>
                      <a:gd name="T15" fmla="*/ 4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234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1 h 504"/>
                      <a:gd name="T4" fmla="*/ 5 w 2736"/>
                      <a:gd name="T5" fmla="*/ 1 h 504"/>
                      <a:gd name="T6" fmla="*/ 7 w 2736"/>
                      <a:gd name="T7" fmla="*/ 1 h 504"/>
                      <a:gd name="T8" fmla="*/ 7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5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23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 w 2736"/>
                      <a:gd name="T3" fmla="*/ 1 h 504"/>
                      <a:gd name="T4" fmla="*/ 3 w 2736"/>
                      <a:gd name="T5" fmla="*/ 1 h 504"/>
                      <a:gd name="T6" fmla="*/ 5 w 2736"/>
                      <a:gd name="T7" fmla="*/ 1 h 504"/>
                      <a:gd name="T8" fmla="*/ 4 w 2736"/>
                      <a:gd name="T9" fmla="*/ 1 h 504"/>
                      <a:gd name="T10" fmla="*/ 3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2 h 791"/>
                      <a:gd name="T8" fmla="*/ 1 w 1769"/>
                      <a:gd name="T9" fmla="*/ 3 h 791"/>
                      <a:gd name="T10" fmla="*/ 1 w 1769"/>
                      <a:gd name="T11" fmla="*/ 4 h 791"/>
                      <a:gd name="T12" fmla="*/ 1 w 1769"/>
                      <a:gd name="T13" fmla="*/ 3 h 791"/>
                      <a:gd name="T14" fmla="*/ 1 w 1769"/>
                      <a:gd name="T15" fmla="*/ 2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230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2 w 2736"/>
                      <a:gd name="T7" fmla="*/ 1 h 504"/>
                      <a:gd name="T8" fmla="*/ 2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1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22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226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7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22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222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3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22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218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9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21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214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5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21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77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7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10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1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0 w 2736"/>
                      <a:gd name="T3" fmla="*/ 1 h 504"/>
                      <a:gd name="T4" fmla="*/ 0 w 2736"/>
                      <a:gd name="T5" fmla="*/ 1 h 504"/>
                      <a:gd name="T6" fmla="*/ 0 w 2736"/>
                      <a:gd name="T7" fmla="*/ 1 h 504"/>
                      <a:gd name="T8" fmla="*/ 0 w 2736"/>
                      <a:gd name="T9" fmla="*/ 1 h 504"/>
                      <a:gd name="T10" fmla="*/ 0 w 2736"/>
                      <a:gd name="T11" fmla="*/ 1 h 504"/>
                      <a:gd name="T12" fmla="*/ 0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6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7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2 w 2736"/>
                      <a:gd name="T3" fmla="*/ 1 h 504"/>
                      <a:gd name="T4" fmla="*/ 4 w 2736"/>
                      <a:gd name="T5" fmla="*/ 1 h 504"/>
                      <a:gd name="T6" fmla="*/ 7 w 2736"/>
                      <a:gd name="T7" fmla="*/ 1 h 504"/>
                      <a:gd name="T8" fmla="*/ 6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02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2 w 2736"/>
                      <a:gd name="T7" fmla="*/ 1 h 504"/>
                      <a:gd name="T8" fmla="*/ 2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3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0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2 w 2736"/>
                      <a:gd name="T3" fmla="*/ 1 h 504"/>
                      <a:gd name="T4" fmla="*/ 4 w 2736"/>
                      <a:gd name="T5" fmla="*/ 1 h 504"/>
                      <a:gd name="T6" fmla="*/ 6 w 2736"/>
                      <a:gd name="T7" fmla="*/ 1 h 504"/>
                      <a:gd name="T8" fmla="*/ 6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198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2 w 2736"/>
                      <a:gd name="T3" fmla="*/ 1 h 504"/>
                      <a:gd name="T4" fmla="*/ 4 w 2736"/>
                      <a:gd name="T5" fmla="*/ 1 h 504"/>
                      <a:gd name="T6" fmla="*/ 7 w 2736"/>
                      <a:gd name="T7" fmla="*/ 1 h 504"/>
                      <a:gd name="T8" fmla="*/ 6 w 2736"/>
                      <a:gd name="T9" fmla="*/ 1 h 504"/>
                      <a:gd name="T10" fmla="*/ 4 w 2736"/>
                      <a:gd name="T11" fmla="*/ 1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9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1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4 w 2736"/>
                      <a:gd name="T7" fmla="*/ 1 h 504"/>
                      <a:gd name="T8" fmla="*/ 4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194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5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19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190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1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34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0 h 2368"/>
                  <a:gd name="T10" fmla="*/ 12 w 776"/>
                  <a:gd name="T11" fmla="*/ 0 h 2368"/>
                  <a:gd name="T12" fmla="*/ 9 w 776"/>
                  <a:gd name="T13" fmla="*/ 0 h 2368"/>
                  <a:gd name="T14" fmla="*/ 15 w 776"/>
                  <a:gd name="T15" fmla="*/ 0 h 2368"/>
                  <a:gd name="T16" fmla="*/ 12 w 776"/>
                  <a:gd name="T17" fmla="*/ 0 h 2368"/>
                  <a:gd name="T18" fmla="*/ 16 w 776"/>
                  <a:gd name="T19" fmla="*/ 0 h 2368"/>
                  <a:gd name="T20" fmla="*/ 15 w 776"/>
                  <a:gd name="T21" fmla="*/ 0 h 2368"/>
                  <a:gd name="T22" fmla="*/ 18 w 776"/>
                  <a:gd name="T23" fmla="*/ 0 h 2368"/>
                  <a:gd name="T24" fmla="*/ 18 w 776"/>
                  <a:gd name="T25" fmla="*/ 0 h 2368"/>
                  <a:gd name="T26" fmla="*/ 21 w 776"/>
                  <a:gd name="T27" fmla="*/ 0 h 2368"/>
                  <a:gd name="T28" fmla="*/ 20 w 776"/>
                  <a:gd name="T29" fmla="*/ 0 h 2368"/>
                  <a:gd name="T30" fmla="*/ 23 w 776"/>
                  <a:gd name="T31" fmla="*/ 0 h 2368"/>
                  <a:gd name="T32" fmla="*/ 21 w 776"/>
                  <a:gd name="T33" fmla="*/ 0 h 2368"/>
                  <a:gd name="T34" fmla="*/ 23 w 776"/>
                  <a:gd name="T35" fmla="*/ 0 h 2368"/>
                  <a:gd name="T36" fmla="*/ 21 w 776"/>
                  <a:gd name="T37" fmla="*/ 0 h 2368"/>
                  <a:gd name="T38" fmla="*/ 24 w 776"/>
                  <a:gd name="T39" fmla="*/ 0 h 2368"/>
                  <a:gd name="T40" fmla="*/ 23 w 776"/>
                  <a:gd name="T41" fmla="*/ 0 h 2368"/>
                  <a:gd name="T42" fmla="*/ 24 w 776"/>
                  <a:gd name="T43" fmla="*/ 0 h 2368"/>
                  <a:gd name="T44" fmla="*/ 23 w 776"/>
                  <a:gd name="T45" fmla="*/ 0 h 2368"/>
                  <a:gd name="T46" fmla="*/ 2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748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48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48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anose="020B0A04020102020204" pitchFamily="34" charset="0"/>
              </a:defRPr>
            </a:lvl1pPr>
          </a:lstStyle>
          <a:p>
            <a:fld id="{BE6E4501-5229-47C1-A4A4-185BD5E3E9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18" r:id="rId1"/>
    <p:sldLayoutId id="2147484719" r:id="rId2"/>
    <p:sldLayoutId id="2147484720" r:id="rId3"/>
    <p:sldLayoutId id="2147484721" r:id="rId4"/>
    <p:sldLayoutId id="2147484722" r:id="rId5"/>
    <p:sldLayoutId id="2147484723" r:id="rId6"/>
    <p:sldLayoutId id="2147484724" r:id="rId7"/>
    <p:sldLayoutId id="2147484725" r:id="rId8"/>
    <p:sldLayoutId id="2147484726" r:id="rId9"/>
    <p:sldLayoutId id="214748472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615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ea typeface="+mn-ea"/>
              </a:endParaRPr>
            </a:p>
          </p:txBody>
        </p:sp>
        <p:sp>
          <p:nvSpPr>
            <p:cNvPr id="615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471 w 7000"/>
                <a:gd name="T3" fmla="*/ 0 h 1000"/>
                <a:gd name="T4" fmla="*/ 1584 w 7000"/>
                <a:gd name="T5" fmla="*/ 17 h 1000"/>
                <a:gd name="T6" fmla="*/ 1471 w 7000"/>
                <a:gd name="T7" fmla="*/ 32 h 1000"/>
                <a:gd name="T8" fmla="*/ 0 w 7000"/>
                <a:gd name="T9" fmla="*/ 3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2E4D77E4-FB77-4C3C-963A-9132A6B0EF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28" r:id="rId2"/>
    <p:sldLayoutId id="2147484729" r:id="rId3"/>
    <p:sldLayoutId id="2147484730" r:id="rId4"/>
    <p:sldLayoutId id="2147484731" r:id="rId5"/>
    <p:sldLayoutId id="2147484732" r:id="rId6"/>
    <p:sldLayoutId id="2147484733" r:id="rId7"/>
    <p:sldLayoutId id="2147484734" r:id="rId8"/>
    <p:sldLayoutId id="2147484735" r:id="rId9"/>
    <p:sldLayoutId id="2147484736" r:id="rId10"/>
    <p:sldLayoutId id="21474847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BBE515E3-6B63-460C-91BC-AC2CD54FE6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8" r:id="rId1"/>
    <p:sldLayoutId id="2147484739" r:id="rId2"/>
    <p:sldLayoutId id="2147484740" r:id="rId3"/>
    <p:sldLayoutId id="2147484741" r:id="rId4"/>
    <p:sldLayoutId id="2147484742" r:id="rId5"/>
    <p:sldLayoutId id="2147484743" r:id="rId6"/>
    <p:sldLayoutId id="2147484744" r:id="rId7"/>
    <p:sldLayoutId id="2147484745" r:id="rId8"/>
    <p:sldLayoutId id="2147484746" r:id="rId9"/>
    <p:sldLayoutId id="214748474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3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temperature-conversion.html" TargetMode="External"/><Relationship Id="rId1" Type="http://schemas.openxmlformats.org/officeDocument/2006/relationships/slideLayout" Target="../slideLayouts/slideLayout6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ks2bitesize/science/materials.shtml" TargetMode="External"/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courtschool.com/activity/states_of_matter/molecules.swf" TargetMode="Externa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.vml"/><Relationship Id="rId5" Type="http://schemas.openxmlformats.org/officeDocument/2006/relationships/hyperlink" Target="Interactive%20Heating%20Curve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Verdana" charset="0"/>
                <a:ea typeface="ＭＳ Ｐゴシック" charset="0"/>
              </a:rPr>
              <a:t>Unit 3-2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4000">
                <a:latin typeface="Verdana" charset="0"/>
                <a:ea typeface="ＭＳ Ｐゴシック" charset="0"/>
              </a:rPr>
              <a:t>Phase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00200" y="3657600"/>
            <a:ext cx="6324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900" smtClean="0">
                <a:latin typeface="Arial" charset="0"/>
              </a:rPr>
              <a:t>What is happening during the steps where the temperature is </a:t>
            </a:r>
            <a:r>
              <a:rPr lang="en-US" sz="1900" b="1" u="sng" smtClean="0">
                <a:latin typeface="Arial" charset="0"/>
              </a:rPr>
              <a:t>constant</a:t>
            </a:r>
            <a:r>
              <a:rPr lang="en-US" sz="1900" smtClean="0">
                <a:latin typeface="Arial" charset="0"/>
              </a:rPr>
              <a:t> (not changing)?</a:t>
            </a:r>
            <a:endParaRPr lang="en-US" sz="4800" smtClean="0">
              <a:latin typeface="Sylfaen" charset="0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524000" y="4572000"/>
            <a:ext cx="6629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 panose="020B0A04020102020204" pitchFamily="34" charset="0"/>
              </a:rPr>
              <a:t>PHASE CHANGES!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94225" y="1241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1600200" y="-244475"/>
            <a:ext cx="6115050" cy="3798888"/>
            <a:chOff x="708" y="-180"/>
            <a:chExt cx="4572" cy="2933"/>
          </a:xfrm>
        </p:grpSpPr>
        <p:sp>
          <p:nvSpPr>
            <p:cNvPr id="18442" name="Text Box 23"/>
            <p:cNvSpPr txBox="1">
              <a:spLocks noChangeArrowheads="1"/>
            </p:cNvSpPr>
            <p:nvPr/>
          </p:nvSpPr>
          <p:spPr bwMode="auto">
            <a:xfrm>
              <a:off x="1104" y="2400"/>
              <a:ext cx="3840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 sz="2400" b="1" smtClean="0">
                <a:solidFill>
                  <a:srgbClr val="FF0000"/>
                </a:solidFill>
              </a:endParaRPr>
            </a:p>
          </p:txBody>
        </p:sp>
        <p:grpSp>
          <p:nvGrpSpPr>
            <p:cNvPr id="18443" name="Group 24"/>
            <p:cNvGrpSpPr>
              <a:grpSpLocks/>
            </p:cNvGrpSpPr>
            <p:nvPr/>
          </p:nvGrpSpPr>
          <p:grpSpPr bwMode="auto">
            <a:xfrm>
              <a:off x="708" y="-180"/>
              <a:ext cx="4572" cy="2576"/>
              <a:chOff x="504" y="-180"/>
              <a:chExt cx="4572" cy="2576"/>
            </a:xfrm>
          </p:grpSpPr>
          <p:graphicFrame>
            <p:nvGraphicFramePr>
              <p:cNvPr id="18444" name="Object 25"/>
              <p:cNvGraphicFramePr>
                <a:graphicFrameLocks noChangeAspect="1"/>
              </p:cNvGraphicFramePr>
              <p:nvPr/>
            </p:nvGraphicFramePr>
            <p:xfrm>
              <a:off x="740" y="291"/>
              <a:ext cx="3964" cy="18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55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0" y="291"/>
                            <a:ext cx="3964" cy="18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45" name="Text Box 26"/>
              <p:cNvSpPr txBox="1">
                <a:spLocks noChangeArrowheads="1"/>
              </p:cNvSpPr>
              <p:nvPr/>
            </p:nvSpPr>
            <p:spPr bwMode="auto">
              <a:xfrm>
                <a:off x="1920" y="2113"/>
                <a:ext cx="3156" cy="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1800" b="1" smtClean="0"/>
                  <a:t>HEAT ENERGY</a:t>
                </a:r>
              </a:p>
            </p:txBody>
          </p:sp>
          <p:sp>
            <p:nvSpPr>
              <p:cNvPr id="18446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-408" y="752"/>
                <a:ext cx="2140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sz="1800" b="1" smtClean="0">
                    <a:latin typeface="Tahoma" pitchFamily="34" charset="0"/>
                  </a:rPr>
                  <a:t>TEMPERATURE (</a:t>
                </a:r>
                <a:r>
                  <a:rPr lang="en-US" altLang="en-US" sz="1800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sz="1800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18447" name="Text Box 28"/>
              <p:cNvSpPr txBox="1">
                <a:spLocks noChangeArrowheads="1"/>
              </p:cNvSpPr>
              <p:nvPr/>
            </p:nvSpPr>
            <p:spPr bwMode="auto">
              <a:xfrm>
                <a:off x="504" y="1894"/>
                <a:ext cx="312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A</a:t>
                </a:r>
              </a:p>
            </p:txBody>
          </p:sp>
          <p:sp>
            <p:nvSpPr>
              <p:cNvPr id="18448" name="Text Box 29"/>
              <p:cNvSpPr txBox="1">
                <a:spLocks noChangeArrowheads="1"/>
              </p:cNvSpPr>
              <p:nvPr/>
            </p:nvSpPr>
            <p:spPr bwMode="auto">
              <a:xfrm>
                <a:off x="1105" y="1265"/>
                <a:ext cx="311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B</a:t>
                </a:r>
                <a:endParaRPr lang="en-US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49" name="Text Box 30"/>
              <p:cNvSpPr txBox="1">
                <a:spLocks noChangeArrowheads="1"/>
              </p:cNvSpPr>
              <p:nvPr/>
            </p:nvSpPr>
            <p:spPr bwMode="auto">
              <a:xfrm>
                <a:off x="1810" y="1256"/>
                <a:ext cx="311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C</a:t>
                </a:r>
              </a:p>
            </p:txBody>
          </p:sp>
          <p:sp>
            <p:nvSpPr>
              <p:cNvPr id="18450" name="Text Box 31"/>
              <p:cNvSpPr txBox="1">
                <a:spLocks noChangeArrowheads="1"/>
              </p:cNvSpPr>
              <p:nvPr/>
            </p:nvSpPr>
            <p:spPr bwMode="auto">
              <a:xfrm>
                <a:off x="2544" y="644"/>
                <a:ext cx="311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D</a:t>
                </a:r>
                <a:endParaRPr lang="en-US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51" name="Text Box 32"/>
              <p:cNvSpPr txBox="1">
                <a:spLocks noChangeArrowheads="1"/>
              </p:cNvSpPr>
              <p:nvPr/>
            </p:nvSpPr>
            <p:spPr bwMode="auto">
              <a:xfrm>
                <a:off x="3769" y="622"/>
                <a:ext cx="311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E</a:t>
                </a:r>
                <a:endParaRPr lang="en-US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52" name="Text Box 33"/>
              <p:cNvSpPr txBox="1">
                <a:spLocks noChangeArrowheads="1"/>
              </p:cNvSpPr>
              <p:nvPr/>
            </p:nvSpPr>
            <p:spPr bwMode="auto">
              <a:xfrm>
                <a:off x="4585" y="12"/>
                <a:ext cx="31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</a:rPr>
                  <a:t>F</a:t>
                </a:r>
                <a:endParaRPr lang="en-US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53" name="Line 34"/>
              <p:cNvSpPr>
                <a:spLocks noChangeShapeType="1"/>
              </p:cNvSpPr>
              <p:nvPr/>
            </p:nvSpPr>
            <p:spPr bwMode="auto">
              <a:xfrm>
                <a:off x="767" y="2112"/>
                <a:ext cx="41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8454" name="Line 35"/>
              <p:cNvSpPr>
                <a:spLocks noChangeShapeType="1"/>
              </p:cNvSpPr>
              <p:nvPr/>
            </p:nvSpPr>
            <p:spPr bwMode="auto">
              <a:xfrm flipV="1">
                <a:off x="738" y="193"/>
                <a:ext cx="0" cy="191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</p:grpSp>
      <p:sp>
        <p:nvSpPr>
          <p:cNvPr id="18438" name="Oval 19"/>
          <p:cNvSpPr>
            <a:spLocks noChangeArrowheads="1"/>
          </p:cNvSpPr>
          <p:nvPr/>
        </p:nvSpPr>
        <p:spPr bwMode="auto">
          <a:xfrm>
            <a:off x="2819400" y="1752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39" name="Oval 20"/>
          <p:cNvSpPr>
            <a:spLocks noChangeArrowheads="1"/>
          </p:cNvSpPr>
          <p:nvPr/>
        </p:nvSpPr>
        <p:spPr bwMode="auto">
          <a:xfrm>
            <a:off x="4724400" y="914400"/>
            <a:ext cx="1371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0" name="AutoShape 21"/>
          <p:cNvSpPr>
            <a:spLocks noChangeArrowheads="1"/>
          </p:cNvSpPr>
          <p:nvPr/>
        </p:nvSpPr>
        <p:spPr bwMode="auto">
          <a:xfrm>
            <a:off x="2971800" y="2362200"/>
            <a:ext cx="304800" cy="609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1" name="AutoShape 22"/>
          <p:cNvSpPr>
            <a:spLocks noChangeArrowheads="1"/>
          </p:cNvSpPr>
          <p:nvPr/>
        </p:nvSpPr>
        <p:spPr bwMode="auto">
          <a:xfrm>
            <a:off x="5257800" y="1600200"/>
            <a:ext cx="304800" cy="609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III. Melting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>
                <a:ea typeface="ＭＳ Ｐゴシック" charset="0"/>
              </a:rPr>
              <a:t>This occurs when a </a:t>
            </a:r>
            <a:r>
              <a:rPr lang="en-US" b="1" u="sng">
                <a:ea typeface="ＭＳ Ｐゴシック" charset="0"/>
              </a:rPr>
              <a:t>solid</a:t>
            </a:r>
            <a:r>
              <a:rPr lang="en-US">
                <a:ea typeface="ＭＳ Ｐゴシック" charset="0"/>
              </a:rPr>
              <a:t> changes to a </a:t>
            </a:r>
            <a:r>
              <a:rPr lang="en-US" b="1" u="sng">
                <a:ea typeface="ＭＳ Ｐゴシック" charset="0"/>
              </a:rPr>
              <a:t>liquid</a:t>
            </a:r>
            <a:r>
              <a:rPr lang="en-US">
                <a:ea typeface="ＭＳ Ｐゴシック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b="1" u="sng">
                <a:ea typeface="ＭＳ Ｐゴシック" charset="0"/>
              </a:rPr>
              <a:t>Increase</a:t>
            </a:r>
            <a:r>
              <a:rPr lang="en-US" b="1">
                <a:ea typeface="ＭＳ Ｐゴシック" charset="0"/>
              </a:rPr>
              <a:t> </a:t>
            </a:r>
            <a:r>
              <a:rPr lang="en-US">
                <a:ea typeface="ＭＳ Ｐゴシック" charset="0"/>
              </a:rPr>
              <a:t>in temperature (addition of heat energy) causes particles to move faster and farther apart so the molecules </a:t>
            </a:r>
            <a:r>
              <a:rPr lang="en-US" b="1">
                <a:ea typeface="ＭＳ Ｐゴシック" charset="0"/>
              </a:rPr>
              <a:t>spread out</a:t>
            </a:r>
            <a:r>
              <a:rPr lang="en-US">
                <a:ea typeface="ＭＳ Ｐゴシック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74756" name="Picture 4" descr="icec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27432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81000" y="685800"/>
            <a:ext cx="8763000" cy="5380038"/>
            <a:chOff x="144" y="163"/>
            <a:chExt cx="5520" cy="3389"/>
          </a:xfrm>
        </p:grpSpPr>
        <p:grpSp>
          <p:nvGrpSpPr>
            <p:cNvPr id="20489" name="Group 3"/>
            <p:cNvGrpSpPr>
              <a:grpSpLocks/>
            </p:cNvGrpSpPr>
            <p:nvPr/>
          </p:nvGrpSpPr>
          <p:grpSpPr bwMode="auto">
            <a:xfrm>
              <a:off x="144" y="163"/>
              <a:ext cx="5520" cy="3389"/>
              <a:chOff x="144" y="163"/>
              <a:chExt cx="5520" cy="3389"/>
            </a:xfrm>
          </p:grpSpPr>
          <p:sp>
            <p:nvSpPr>
              <p:cNvPr id="20492" name="Text Box 4"/>
              <p:cNvSpPr txBox="1">
                <a:spLocks noChangeArrowheads="1"/>
              </p:cNvSpPr>
              <p:nvPr/>
            </p:nvSpPr>
            <p:spPr bwMode="auto">
              <a:xfrm>
                <a:off x="624" y="163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latin typeface="Kristen ITC" charset="0"/>
                  </a:rPr>
                  <a:t>From left to right (absorbing energy)</a:t>
                </a:r>
              </a:p>
            </p:txBody>
          </p:sp>
          <p:graphicFrame>
            <p:nvGraphicFramePr>
              <p:cNvPr id="20493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6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494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0495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0496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0497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78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0498" name="Line 10"/>
              <p:cNvSpPr>
                <a:spLocks noChangeShapeType="1"/>
              </p:cNvSpPr>
              <p:nvPr/>
            </p:nvSpPr>
            <p:spPr bwMode="auto">
              <a:xfrm flipV="1">
                <a:off x="528" y="672"/>
                <a:ext cx="0" cy="2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0499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0500" name="Text Box 12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0501" name="Text Box 13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0502" name="Text Box 14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0503" name="Text Box 15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</a:p>
            </p:txBody>
          </p:sp>
          <p:sp>
            <p:nvSpPr>
              <p:cNvPr id="20504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20505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</p:grpSp>
        <p:sp>
          <p:nvSpPr>
            <p:cNvPr id="20490" name="Text Box 18"/>
            <p:cNvSpPr txBox="1">
              <a:spLocks noChangeArrowheads="1"/>
            </p:cNvSpPr>
            <p:nvPr/>
          </p:nvSpPr>
          <p:spPr bwMode="auto">
            <a:xfrm>
              <a:off x="2832" y="134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0491" name="Text Box 19"/>
            <p:cNvSpPr txBox="1">
              <a:spLocks noChangeArrowheads="1"/>
            </p:cNvSpPr>
            <p:nvPr/>
          </p:nvSpPr>
          <p:spPr bwMode="auto">
            <a:xfrm>
              <a:off x="4320" y="132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E</a:t>
              </a:r>
            </a:p>
          </p:txBody>
        </p:sp>
      </p:grp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1828800" y="3886200"/>
            <a:ext cx="1905000" cy="669925"/>
            <a:chOff x="1056" y="2170"/>
            <a:chExt cx="1200" cy="422"/>
          </a:xfrm>
        </p:grpSpPr>
        <p:sp>
          <p:nvSpPr>
            <p:cNvPr id="20485" name="Rectangle 21"/>
            <p:cNvSpPr>
              <a:spLocks noChangeArrowheads="1"/>
            </p:cNvSpPr>
            <p:nvPr/>
          </p:nvSpPr>
          <p:spPr bwMode="auto">
            <a:xfrm>
              <a:off x="1056" y="2218"/>
              <a:ext cx="1200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0486" name="Line 22"/>
            <p:cNvSpPr>
              <a:spLocks noChangeShapeType="1"/>
            </p:cNvSpPr>
            <p:nvPr/>
          </p:nvSpPr>
          <p:spPr bwMode="auto">
            <a:xfrm>
              <a:off x="1362" y="2370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0487" name="Text Box 23"/>
            <p:cNvSpPr txBox="1">
              <a:spLocks noChangeArrowheads="1"/>
            </p:cNvSpPr>
            <p:nvPr/>
          </p:nvSpPr>
          <p:spPr bwMode="auto">
            <a:xfrm>
              <a:off x="1056" y="21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B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0488" name="Text Box 24"/>
            <p:cNvSpPr txBox="1">
              <a:spLocks noChangeArrowheads="1"/>
            </p:cNvSpPr>
            <p:nvPr/>
          </p:nvSpPr>
          <p:spPr bwMode="auto">
            <a:xfrm>
              <a:off x="1920" y="217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C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752600" y="3505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MELTING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IV. Freezing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lphaLcPeriod"/>
              <a:defRPr/>
            </a:pPr>
            <a:r>
              <a:rPr lang="en-US">
                <a:ea typeface="ＭＳ Ｐゴシック" charset="0"/>
              </a:rPr>
              <a:t>A </a:t>
            </a:r>
            <a:r>
              <a:rPr lang="en-US" b="1" u="sng">
                <a:ea typeface="ＭＳ Ｐゴシック" charset="0"/>
              </a:rPr>
              <a:t>liquid</a:t>
            </a:r>
            <a:r>
              <a:rPr lang="en-US">
                <a:ea typeface="ＭＳ Ｐゴシック" charset="0"/>
              </a:rPr>
              <a:t> changes to a </a:t>
            </a:r>
            <a:r>
              <a:rPr lang="en-US" b="1" u="sng">
                <a:ea typeface="ＭＳ Ｐゴシック" charset="0"/>
              </a:rPr>
              <a:t>solid.</a:t>
            </a:r>
            <a:endParaRPr lang="en-US">
              <a:ea typeface="ＭＳ Ｐゴシック" charset="0"/>
            </a:endParaRPr>
          </a:p>
          <a:p>
            <a:pPr marL="609600" indent="-609600" eaLnBrk="1" hangingPunct="1">
              <a:buFont typeface="Arial" charset="0"/>
              <a:buAutoNum type="alphaLcPeriod"/>
              <a:defRPr/>
            </a:pPr>
            <a:r>
              <a:rPr lang="en-US" b="1">
                <a:ea typeface="ＭＳ Ｐゴシック" charset="0"/>
              </a:rPr>
              <a:t>Decrease in temperature</a:t>
            </a:r>
            <a:r>
              <a:rPr lang="en-US">
                <a:ea typeface="ＭＳ Ｐゴシック" charset="0"/>
              </a:rPr>
              <a:t> (removal of heat energy) causes particles to move slower and closer together.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28600" y="457200"/>
            <a:ext cx="8763000" cy="5638800"/>
            <a:chOff x="144" y="0"/>
            <a:chExt cx="5520" cy="3552"/>
          </a:xfrm>
        </p:grpSpPr>
        <p:sp>
          <p:nvSpPr>
            <p:cNvPr id="22537" name="Line 3"/>
            <p:cNvSpPr>
              <a:spLocks noChangeShapeType="1"/>
            </p:cNvSpPr>
            <p:nvPr/>
          </p:nvSpPr>
          <p:spPr bwMode="auto">
            <a:xfrm flipV="1">
              <a:off x="528" y="672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2538" name="Group 4"/>
            <p:cNvGrpSpPr>
              <a:grpSpLocks/>
            </p:cNvGrpSpPr>
            <p:nvPr/>
          </p:nvGrpSpPr>
          <p:grpSpPr bwMode="auto">
            <a:xfrm>
              <a:off x="144" y="0"/>
              <a:ext cx="5520" cy="3552"/>
              <a:chOff x="144" y="0"/>
              <a:chExt cx="5520" cy="3552"/>
            </a:xfrm>
          </p:grpSpPr>
          <p:graphicFrame>
            <p:nvGraphicFramePr>
              <p:cNvPr id="22539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54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540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2541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2542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2543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85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2544" name="Text Box 10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2545" name="Text Box 11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2546" name="Text Box 12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2547" name="Text Box 13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folHlink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548" name="Text Box 14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549" name="Text Box 15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  <a:latin typeface="Arial" charset="0"/>
                  </a:rPr>
                  <a:t>From right to left (losing energy)</a:t>
                </a:r>
              </a:p>
            </p:txBody>
          </p:sp>
          <p:sp>
            <p:nvSpPr>
              <p:cNvPr id="22550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22551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22552" name="Text Box 18"/>
              <p:cNvSpPr txBox="1">
                <a:spLocks noChangeArrowheads="1"/>
              </p:cNvSpPr>
              <p:nvPr/>
            </p:nvSpPr>
            <p:spPr bwMode="auto">
              <a:xfrm>
                <a:off x="2871" y="130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sp>
            <p:nvSpPr>
              <p:cNvPr id="22553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29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</p:grp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1676400" y="3810000"/>
            <a:ext cx="2043113" cy="655638"/>
            <a:chOff x="1056" y="1248"/>
            <a:chExt cx="1287" cy="413"/>
          </a:xfrm>
        </p:grpSpPr>
        <p:sp>
          <p:nvSpPr>
            <p:cNvPr id="22533" name="Rectangle 21"/>
            <p:cNvSpPr>
              <a:spLocks noChangeArrowheads="1"/>
            </p:cNvSpPr>
            <p:nvPr/>
          </p:nvSpPr>
          <p:spPr bwMode="auto">
            <a:xfrm>
              <a:off x="1056" y="1296"/>
              <a:ext cx="1152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534" name="Text Box 22"/>
            <p:cNvSpPr txBox="1">
              <a:spLocks noChangeArrowheads="1"/>
            </p:cNvSpPr>
            <p:nvPr/>
          </p:nvSpPr>
          <p:spPr bwMode="auto">
            <a:xfrm>
              <a:off x="1104" y="1257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folHlink"/>
                  </a:solidFill>
                </a:rPr>
                <a:t>B</a:t>
              </a:r>
              <a:r>
                <a:rPr lang="en-US" sz="3600" b="1" smtClean="0">
                  <a:solidFill>
                    <a:schemeClr val="accent2"/>
                  </a:solidFill>
                </a:rPr>
                <a:t>       </a:t>
              </a:r>
            </a:p>
          </p:txBody>
        </p:sp>
        <p:sp>
          <p:nvSpPr>
            <p:cNvPr id="22535" name="Line 23"/>
            <p:cNvSpPr>
              <a:spLocks noChangeShapeType="1"/>
            </p:cNvSpPr>
            <p:nvPr/>
          </p:nvSpPr>
          <p:spPr bwMode="auto">
            <a:xfrm flipH="1">
              <a:off x="1392" y="1467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6" name="Text Box 24"/>
            <p:cNvSpPr txBox="1">
              <a:spLocks noChangeArrowheads="1"/>
            </p:cNvSpPr>
            <p:nvPr/>
          </p:nvSpPr>
          <p:spPr bwMode="auto">
            <a:xfrm>
              <a:off x="1911" y="124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folHlink"/>
                  </a:solidFill>
                </a:rPr>
                <a:t>C</a:t>
              </a:r>
              <a:r>
                <a:rPr lang="en-US" sz="3600" b="1" smtClean="0">
                  <a:solidFill>
                    <a:schemeClr val="accent2"/>
                  </a:solidFill>
                </a:rPr>
                <a:t>       </a:t>
              </a:r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828800" y="33877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Freezing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boiling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67200"/>
            <a:ext cx="31242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V. Vaporization</a:t>
            </a:r>
            <a:br>
              <a:rPr lang="en-US">
                <a:ea typeface="ＭＳ Ｐゴシック" charset="0"/>
              </a:rPr>
            </a:br>
            <a:r>
              <a:rPr lang="en-US">
                <a:ea typeface="ＭＳ Ｐゴシック" charset="0"/>
              </a:rPr>
              <a:t>(Evaporation/Boiling)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sz="2400">
                <a:ea typeface="ＭＳ Ｐゴシック" charset="0"/>
              </a:rPr>
              <a:t>A </a:t>
            </a:r>
            <a:r>
              <a:rPr lang="en-US" sz="2400" b="1" u="sng">
                <a:ea typeface="ＭＳ Ｐゴシック" charset="0"/>
              </a:rPr>
              <a:t>liquid</a:t>
            </a:r>
            <a:r>
              <a:rPr lang="en-US" sz="2400">
                <a:ea typeface="ＭＳ Ｐゴシック" charset="0"/>
              </a:rPr>
              <a:t> changes to a </a:t>
            </a:r>
            <a:r>
              <a:rPr lang="en-US" sz="2400" b="1" u="sng">
                <a:ea typeface="ＭＳ Ｐゴシック" charset="0"/>
              </a:rPr>
              <a:t>gas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sz="2400" b="1" u="sng">
                <a:ea typeface="ＭＳ Ｐゴシック" charset="0"/>
              </a:rPr>
              <a:t>Increase</a:t>
            </a:r>
            <a:r>
              <a:rPr lang="en-US" sz="2400" b="1">
                <a:ea typeface="ＭＳ Ｐゴシック" charset="0"/>
              </a:rPr>
              <a:t> </a:t>
            </a:r>
            <a:r>
              <a:rPr lang="en-US" sz="2400">
                <a:ea typeface="ＭＳ Ｐゴシック" charset="0"/>
              </a:rPr>
              <a:t>in temperature (addition of heat energy) causes particles to move very fast and escape into the atmosphere.</a:t>
            </a:r>
            <a:endParaRPr lang="en-US" sz="280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sz="2400">
                <a:ea typeface="ＭＳ Ｐゴシック" charset="0"/>
              </a:rPr>
              <a:t>There are 2 types-</a:t>
            </a:r>
            <a:r>
              <a:rPr lang="en-US" sz="2400" b="1" u="sng">
                <a:ea typeface="ＭＳ Ｐゴシック" charset="0"/>
              </a:rPr>
              <a:t>evaporation</a:t>
            </a:r>
            <a:r>
              <a:rPr lang="en-US" sz="2400">
                <a:ea typeface="ＭＳ Ｐゴシック" charset="0"/>
              </a:rPr>
              <a:t> and </a:t>
            </a:r>
            <a:r>
              <a:rPr lang="en-US" sz="2400" b="1" u="sng">
                <a:ea typeface="ＭＳ Ｐゴシック" charset="0"/>
              </a:rPr>
              <a:t>boiling</a:t>
            </a:r>
            <a:endParaRPr lang="en-US" sz="2800" b="1" u="sng">
              <a:ea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b="1">
                <a:ea typeface="ＭＳ Ｐゴシック" charset="0"/>
              </a:rPr>
              <a:t>	i. Evaporation- </a:t>
            </a:r>
            <a:r>
              <a:rPr lang="en-US" sz="2400">
                <a:ea typeface="ＭＳ Ｐゴシック" charset="0"/>
              </a:rPr>
              <a:t>only takes place on the surface     of a liquid</a:t>
            </a:r>
            <a:r>
              <a:rPr lang="en-US" sz="2400" b="1">
                <a:ea typeface="ＭＳ Ｐゴシック" charset="0"/>
              </a:rPr>
              <a:t> 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b="1">
                <a:ea typeface="ＭＳ Ｐゴシック" charset="0"/>
              </a:rPr>
              <a:t>		-Example- </a:t>
            </a:r>
            <a:r>
              <a:rPr lang="en-US" sz="2000">
                <a:ea typeface="ＭＳ Ｐゴシック" charset="0"/>
              </a:rPr>
              <a:t>puddle evaporating on a warm day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b="1">
                <a:ea typeface="ＭＳ Ｐゴシック" charset="0"/>
              </a:rPr>
              <a:t>	ii. Boiling- </a:t>
            </a:r>
            <a:r>
              <a:rPr lang="en-US" sz="2400">
                <a:ea typeface="ＭＳ Ｐゴシック" charset="0"/>
              </a:rPr>
              <a:t>takes place on the surface and below the liquid</a:t>
            </a:r>
            <a:r>
              <a:rPr lang="en-US" sz="2400" b="1">
                <a:ea typeface="ＭＳ Ｐゴシック" charset="0"/>
              </a:rPr>
              <a:t>. 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b="1">
                <a:ea typeface="ＭＳ Ｐゴシック" charset="0"/>
              </a:rPr>
              <a:t>		-Example- </a:t>
            </a:r>
            <a:r>
              <a:rPr lang="en-US" sz="2000">
                <a:ea typeface="ＭＳ Ｐゴシック" charset="0"/>
              </a:rPr>
              <a:t>boiling water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endParaRPr lang="en-US" sz="280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81000" y="685800"/>
            <a:ext cx="8763000" cy="5380038"/>
            <a:chOff x="144" y="163"/>
            <a:chExt cx="5520" cy="3389"/>
          </a:xfrm>
        </p:grpSpPr>
        <p:grpSp>
          <p:nvGrpSpPr>
            <p:cNvPr id="24585" name="Group 3"/>
            <p:cNvGrpSpPr>
              <a:grpSpLocks/>
            </p:cNvGrpSpPr>
            <p:nvPr/>
          </p:nvGrpSpPr>
          <p:grpSpPr bwMode="auto">
            <a:xfrm>
              <a:off x="144" y="163"/>
              <a:ext cx="5520" cy="3389"/>
              <a:chOff x="144" y="163"/>
              <a:chExt cx="5520" cy="3389"/>
            </a:xfrm>
          </p:grpSpPr>
          <p:sp>
            <p:nvSpPr>
              <p:cNvPr id="24588" name="Text Box 4"/>
              <p:cNvSpPr txBox="1">
                <a:spLocks noChangeArrowheads="1"/>
              </p:cNvSpPr>
              <p:nvPr/>
            </p:nvSpPr>
            <p:spPr bwMode="auto">
              <a:xfrm>
                <a:off x="624" y="163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latin typeface="Kristen ITC" charset="0"/>
                  </a:rPr>
                  <a:t>From left to right (absorbing energy)</a:t>
                </a:r>
              </a:p>
            </p:txBody>
          </p:sp>
          <p:graphicFrame>
            <p:nvGraphicFramePr>
              <p:cNvPr id="24589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02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590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4591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4592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4593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79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4594" name="Line 10"/>
              <p:cNvSpPr>
                <a:spLocks noChangeShapeType="1"/>
              </p:cNvSpPr>
              <p:nvPr/>
            </p:nvSpPr>
            <p:spPr bwMode="auto">
              <a:xfrm flipV="1">
                <a:off x="528" y="672"/>
                <a:ext cx="0" cy="2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4595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4596" name="Text Box 12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4597" name="Text Box 13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4598" name="Text Box 14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599" name="Text Box 15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</a:p>
            </p:txBody>
          </p:sp>
          <p:sp>
            <p:nvSpPr>
              <p:cNvPr id="24600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24601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</p:grpSp>
        <p:sp>
          <p:nvSpPr>
            <p:cNvPr id="24586" name="Text Box 18"/>
            <p:cNvSpPr txBox="1">
              <a:spLocks noChangeArrowheads="1"/>
            </p:cNvSpPr>
            <p:nvPr/>
          </p:nvSpPr>
          <p:spPr bwMode="auto">
            <a:xfrm>
              <a:off x="2832" y="134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4320" y="132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E</a:t>
              </a:r>
            </a:p>
          </p:txBody>
        </p:sp>
      </p:grp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4648200" y="2514600"/>
            <a:ext cx="2833688" cy="660400"/>
            <a:chOff x="2871" y="1296"/>
            <a:chExt cx="1785" cy="416"/>
          </a:xfrm>
        </p:grpSpPr>
        <p:sp>
          <p:nvSpPr>
            <p:cNvPr id="24581" name="Rectangle 21"/>
            <p:cNvSpPr>
              <a:spLocks noChangeArrowheads="1"/>
            </p:cNvSpPr>
            <p:nvPr/>
          </p:nvSpPr>
          <p:spPr bwMode="auto">
            <a:xfrm>
              <a:off x="2880" y="1344"/>
              <a:ext cx="1680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4582" name="Text Box 22"/>
            <p:cNvSpPr txBox="1">
              <a:spLocks noChangeArrowheads="1"/>
            </p:cNvSpPr>
            <p:nvPr/>
          </p:nvSpPr>
          <p:spPr bwMode="auto">
            <a:xfrm>
              <a:off x="2871" y="130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D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4583" name="Text Box 23"/>
            <p:cNvSpPr txBox="1">
              <a:spLocks noChangeArrowheads="1"/>
            </p:cNvSpPr>
            <p:nvPr/>
          </p:nvSpPr>
          <p:spPr bwMode="auto">
            <a:xfrm>
              <a:off x="4320" y="129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E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4584" name="Line 24"/>
            <p:cNvSpPr>
              <a:spLocks noChangeShapeType="1"/>
            </p:cNvSpPr>
            <p:nvPr/>
          </p:nvSpPr>
          <p:spPr bwMode="auto">
            <a:xfrm>
              <a:off x="3198" y="153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648200" y="2133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VAPORIZATION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81000" y="685800"/>
            <a:ext cx="8763000" cy="5380038"/>
            <a:chOff x="144" y="163"/>
            <a:chExt cx="5520" cy="3389"/>
          </a:xfrm>
        </p:grpSpPr>
        <p:grpSp>
          <p:nvGrpSpPr>
            <p:cNvPr id="25615" name="Group 3"/>
            <p:cNvGrpSpPr>
              <a:grpSpLocks/>
            </p:cNvGrpSpPr>
            <p:nvPr/>
          </p:nvGrpSpPr>
          <p:grpSpPr bwMode="auto">
            <a:xfrm>
              <a:off x="144" y="163"/>
              <a:ext cx="5520" cy="3389"/>
              <a:chOff x="144" y="163"/>
              <a:chExt cx="5520" cy="3389"/>
            </a:xfrm>
          </p:grpSpPr>
          <p:sp>
            <p:nvSpPr>
              <p:cNvPr id="25618" name="Text Box 4"/>
              <p:cNvSpPr txBox="1">
                <a:spLocks noChangeArrowheads="1"/>
              </p:cNvSpPr>
              <p:nvPr/>
            </p:nvSpPr>
            <p:spPr bwMode="auto">
              <a:xfrm>
                <a:off x="624" y="163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latin typeface="Kristen ITC" charset="0"/>
                  </a:rPr>
                  <a:t>From left to right (absorbing energy)</a:t>
                </a:r>
              </a:p>
            </p:txBody>
          </p:sp>
          <p:graphicFrame>
            <p:nvGraphicFramePr>
              <p:cNvPr id="25619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32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20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621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5622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5623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79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5624" name="Line 10"/>
              <p:cNvSpPr>
                <a:spLocks noChangeShapeType="1"/>
              </p:cNvSpPr>
              <p:nvPr/>
            </p:nvSpPr>
            <p:spPr bwMode="auto">
              <a:xfrm flipV="1">
                <a:off x="528" y="672"/>
                <a:ext cx="0" cy="2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625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5626" name="Text Box 12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5627" name="Text Box 13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5628" name="Text Box 14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5629" name="Text Box 15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</a:p>
            </p:txBody>
          </p:sp>
          <p:sp>
            <p:nvSpPr>
              <p:cNvPr id="25630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25631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</p:grpSp>
        <p:sp>
          <p:nvSpPr>
            <p:cNvPr id="25616" name="Text Box 18"/>
            <p:cNvSpPr txBox="1">
              <a:spLocks noChangeArrowheads="1"/>
            </p:cNvSpPr>
            <p:nvPr/>
          </p:nvSpPr>
          <p:spPr bwMode="auto">
            <a:xfrm>
              <a:off x="2832" y="134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5617" name="Text Box 19"/>
            <p:cNvSpPr txBox="1">
              <a:spLocks noChangeArrowheads="1"/>
            </p:cNvSpPr>
            <p:nvPr/>
          </p:nvSpPr>
          <p:spPr bwMode="auto">
            <a:xfrm>
              <a:off x="4320" y="132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accent2"/>
                  </a:solidFill>
                </a:rPr>
                <a:t>E</a:t>
              </a:r>
            </a:p>
          </p:txBody>
        </p:sp>
      </p:grp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4648200" y="2514600"/>
            <a:ext cx="2833688" cy="660400"/>
            <a:chOff x="2871" y="1296"/>
            <a:chExt cx="1785" cy="416"/>
          </a:xfrm>
        </p:grpSpPr>
        <p:sp>
          <p:nvSpPr>
            <p:cNvPr id="25611" name="Rectangle 21"/>
            <p:cNvSpPr>
              <a:spLocks noChangeArrowheads="1"/>
            </p:cNvSpPr>
            <p:nvPr/>
          </p:nvSpPr>
          <p:spPr bwMode="auto">
            <a:xfrm>
              <a:off x="2880" y="1344"/>
              <a:ext cx="1680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5612" name="Text Box 22"/>
            <p:cNvSpPr txBox="1">
              <a:spLocks noChangeArrowheads="1"/>
            </p:cNvSpPr>
            <p:nvPr/>
          </p:nvSpPr>
          <p:spPr bwMode="auto">
            <a:xfrm>
              <a:off x="2871" y="130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D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5613" name="Text Box 23"/>
            <p:cNvSpPr txBox="1">
              <a:spLocks noChangeArrowheads="1"/>
            </p:cNvSpPr>
            <p:nvPr/>
          </p:nvSpPr>
          <p:spPr bwMode="auto">
            <a:xfrm>
              <a:off x="4320" y="129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E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5614" name="Line 24"/>
            <p:cNvSpPr>
              <a:spLocks noChangeShapeType="1"/>
            </p:cNvSpPr>
            <p:nvPr/>
          </p:nvSpPr>
          <p:spPr bwMode="auto">
            <a:xfrm>
              <a:off x="3198" y="153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648200" y="2133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VAPORIZATION</a:t>
            </a:r>
          </a:p>
        </p:txBody>
      </p: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1828800" y="3886200"/>
            <a:ext cx="1905000" cy="669925"/>
            <a:chOff x="1056" y="2170"/>
            <a:chExt cx="1200" cy="422"/>
          </a:xfrm>
        </p:grpSpPr>
        <p:sp>
          <p:nvSpPr>
            <p:cNvPr id="25607" name="Rectangle 21"/>
            <p:cNvSpPr>
              <a:spLocks noChangeArrowheads="1"/>
            </p:cNvSpPr>
            <p:nvPr/>
          </p:nvSpPr>
          <p:spPr bwMode="auto">
            <a:xfrm>
              <a:off x="1056" y="2218"/>
              <a:ext cx="1200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5608" name="Line 22"/>
            <p:cNvSpPr>
              <a:spLocks noChangeShapeType="1"/>
            </p:cNvSpPr>
            <p:nvPr/>
          </p:nvSpPr>
          <p:spPr bwMode="auto">
            <a:xfrm>
              <a:off x="1362" y="2370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609" name="Text Box 23"/>
            <p:cNvSpPr txBox="1">
              <a:spLocks noChangeArrowheads="1"/>
            </p:cNvSpPr>
            <p:nvPr/>
          </p:nvSpPr>
          <p:spPr bwMode="auto">
            <a:xfrm>
              <a:off x="1056" y="21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B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5610" name="Text Box 24"/>
            <p:cNvSpPr txBox="1">
              <a:spLocks noChangeArrowheads="1"/>
            </p:cNvSpPr>
            <p:nvPr/>
          </p:nvSpPr>
          <p:spPr bwMode="auto">
            <a:xfrm>
              <a:off x="1920" y="217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C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752600" y="3505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MELTING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utoUpdateAnimBg="0"/>
      <p:bldP spid="164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VI. Condensation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>
                <a:ea typeface="ＭＳ Ｐゴシック" charset="0"/>
              </a:rPr>
              <a:t>A </a:t>
            </a:r>
            <a:r>
              <a:rPr lang="en-US" b="1" u="sng">
                <a:ea typeface="ＭＳ Ｐゴシック" charset="0"/>
              </a:rPr>
              <a:t>gas</a:t>
            </a:r>
            <a:r>
              <a:rPr lang="en-US">
                <a:ea typeface="ＭＳ Ｐゴシック" charset="0"/>
              </a:rPr>
              <a:t> changes to a </a:t>
            </a:r>
            <a:r>
              <a:rPr lang="en-US" b="1" u="sng">
                <a:ea typeface="ＭＳ Ｐゴシック" charset="0"/>
              </a:rPr>
              <a:t>liquid.</a:t>
            </a:r>
            <a:endParaRPr lang="en-US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b="1">
                <a:ea typeface="ＭＳ Ｐゴシック" charset="0"/>
              </a:rPr>
              <a:t>Decrease in temperature</a:t>
            </a:r>
            <a:r>
              <a:rPr lang="en-US">
                <a:ea typeface="ＭＳ Ｐゴシック" charset="0"/>
              </a:rPr>
              <a:t> (removal of heat energy) causes particles to slow down to a point where they are in contact with one another.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79876" name="Picture 4" descr="condensatio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2133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5" descr="condensatio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21336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6" descr="condens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19600"/>
            <a:ext cx="14890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28600" y="457200"/>
            <a:ext cx="8763000" cy="5638800"/>
            <a:chOff x="144" y="0"/>
            <a:chExt cx="5520" cy="3552"/>
          </a:xfrm>
        </p:grpSpPr>
        <p:sp>
          <p:nvSpPr>
            <p:cNvPr id="27657" name="Line 3"/>
            <p:cNvSpPr>
              <a:spLocks noChangeShapeType="1"/>
            </p:cNvSpPr>
            <p:nvPr/>
          </p:nvSpPr>
          <p:spPr bwMode="auto">
            <a:xfrm flipV="1">
              <a:off x="528" y="672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7658" name="Group 4"/>
            <p:cNvGrpSpPr>
              <a:grpSpLocks/>
            </p:cNvGrpSpPr>
            <p:nvPr/>
          </p:nvGrpSpPr>
          <p:grpSpPr bwMode="auto">
            <a:xfrm>
              <a:off x="144" y="0"/>
              <a:ext cx="5520" cy="3552"/>
              <a:chOff x="144" y="0"/>
              <a:chExt cx="5520" cy="3552"/>
            </a:xfrm>
          </p:grpSpPr>
          <p:graphicFrame>
            <p:nvGraphicFramePr>
              <p:cNvPr id="27659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74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660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7661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7662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7663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82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7664" name="Text Box 10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7665" name="Text Box 11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7666" name="Text Box 12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7667" name="Text Box 13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folHlink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668" name="Text Box 14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669" name="Text Box 15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  <a:latin typeface="Arial" charset="0"/>
                  </a:rPr>
                  <a:t>From right to left (losing energy)</a:t>
                </a:r>
              </a:p>
            </p:txBody>
          </p:sp>
          <p:sp>
            <p:nvSpPr>
              <p:cNvPr id="27670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B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671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C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672" name="Text Box 18"/>
              <p:cNvSpPr txBox="1">
                <a:spLocks noChangeArrowheads="1"/>
              </p:cNvSpPr>
              <p:nvPr/>
            </p:nvSpPr>
            <p:spPr bwMode="auto">
              <a:xfrm>
                <a:off x="2871" y="130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sp>
            <p:nvSpPr>
              <p:cNvPr id="27673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29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4495800" y="2468563"/>
            <a:ext cx="2819400" cy="641350"/>
            <a:chOff x="3168" y="2400"/>
            <a:chExt cx="1776" cy="404"/>
          </a:xfrm>
        </p:grpSpPr>
        <p:sp>
          <p:nvSpPr>
            <p:cNvPr id="27653" name="Rectangle 21"/>
            <p:cNvSpPr>
              <a:spLocks noChangeArrowheads="1"/>
            </p:cNvSpPr>
            <p:nvPr/>
          </p:nvSpPr>
          <p:spPr bwMode="auto">
            <a:xfrm>
              <a:off x="3168" y="2400"/>
              <a:ext cx="1776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7654" name="Text Box 22"/>
            <p:cNvSpPr txBox="1">
              <a:spLocks noChangeArrowheads="1"/>
            </p:cNvSpPr>
            <p:nvPr/>
          </p:nvSpPr>
          <p:spPr bwMode="auto">
            <a:xfrm>
              <a:off x="3264" y="240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27655" name="Text Box 23"/>
            <p:cNvSpPr txBox="1">
              <a:spLocks noChangeArrowheads="1"/>
            </p:cNvSpPr>
            <p:nvPr/>
          </p:nvSpPr>
          <p:spPr bwMode="auto">
            <a:xfrm>
              <a:off x="4608" y="240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E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7656" name="Line 24"/>
            <p:cNvSpPr>
              <a:spLocks noChangeShapeType="1"/>
            </p:cNvSpPr>
            <p:nvPr/>
          </p:nvSpPr>
          <p:spPr bwMode="auto">
            <a:xfrm flipH="1">
              <a:off x="3600" y="2592"/>
              <a:ext cx="10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738688" y="203993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Condensation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I. Phase Changes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lphaLcPeriod"/>
              <a:defRPr/>
            </a:pPr>
            <a:r>
              <a:rPr lang="en-US">
                <a:ea typeface="ＭＳ Ｐゴシック" charset="0"/>
              </a:rPr>
              <a:t>A </a:t>
            </a:r>
            <a:r>
              <a:rPr lang="en-US" b="1" u="sng">
                <a:ea typeface="ＭＳ Ｐゴシック" charset="0"/>
              </a:rPr>
              <a:t>ph</a:t>
            </a:r>
            <a:r>
              <a:rPr lang="en-US">
                <a:ea typeface="ＭＳ Ｐゴシック" charset="0"/>
              </a:rPr>
              <a:t>ase change is a </a:t>
            </a:r>
            <a:r>
              <a:rPr lang="en-US" b="1" u="sng">
                <a:ea typeface="ＭＳ Ｐゴシック" charset="0"/>
              </a:rPr>
              <a:t>ph</a:t>
            </a:r>
            <a:r>
              <a:rPr lang="en-US" u="sng">
                <a:ea typeface="ＭＳ Ｐゴシック" charset="0"/>
              </a:rPr>
              <a:t>ysical change</a:t>
            </a:r>
            <a:r>
              <a:rPr lang="en-US">
                <a:ea typeface="ＭＳ Ｐゴシック" charset="0"/>
              </a:rPr>
              <a:t> that occurs when one </a:t>
            </a:r>
            <a:r>
              <a:rPr lang="en-US" b="1" u="sng">
                <a:ea typeface="ＭＳ Ｐゴシック" charset="0"/>
              </a:rPr>
              <a:t>phase (state) of matter</a:t>
            </a:r>
            <a:r>
              <a:rPr lang="en-US">
                <a:ea typeface="ＭＳ Ｐゴシック" charset="0"/>
              </a:rPr>
              <a:t> changes into </a:t>
            </a:r>
            <a:r>
              <a:rPr lang="en-US" b="1" u="sng">
                <a:ea typeface="ＭＳ Ｐゴシック" charset="0"/>
              </a:rPr>
              <a:t>another</a:t>
            </a:r>
            <a:r>
              <a:rPr lang="en-US">
                <a:ea typeface="ＭＳ Ｐゴシック" charset="0"/>
              </a:rPr>
              <a:t>.</a:t>
            </a:r>
          </a:p>
          <a:p>
            <a:pPr marL="609600" indent="-609600" eaLnBrk="1" hangingPunct="1">
              <a:buFont typeface="Arial" charset="0"/>
              <a:buAutoNum type="alphaLcPeriod"/>
              <a:defRPr/>
            </a:pPr>
            <a:r>
              <a:rPr lang="en-US">
                <a:ea typeface="ＭＳ Ｐゴシック" charset="0"/>
              </a:rPr>
              <a:t>Usually occurs when thermal (</a:t>
            </a:r>
            <a:r>
              <a:rPr lang="en-US" b="1" u="sng">
                <a:ea typeface="ＭＳ Ｐゴシック" charset="0"/>
              </a:rPr>
              <a:t>heat</a:t>
            </a:r>
            <a:r>
              <a:rPr lang="en-US">
                <a:ea typeface="ＭＳ Ｐゴシック" charset="0"/>
              </a:rPr>
              <a:t>) energy is added or removed</a:t>
            </a:r>
          </a:p>
        </p:txBody>
      </p:sp>
      <p:pic>
        <p:nvPicPr>
          <p:cNvPr id="49156" name="Picture 4" descr="molecules_in_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5257800"/>
            <a:ext cx="160813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28600" y="457200"/>
            <a:ext cx="8763000" cy="5638800"/>
            <a:chOff x="144" y="0"/>
            <a:chExt cx="5520" cy="3552"/>
          </a:xfrm>
        </p:grpSpPr>
        <p:sp>
          <p:nvSpPr>
            <p:cNvPr id="28687" name="Line 3"/>
            <p:cNvSpPr>
              <a:spLocks noChangeShapeType="1"/>
            </p:cNvSpPr>
            <p:nvPr/>
          </p:nvSpPr>
          <p:spPr bwMode="auto">
            <a:xfrm flipV="1">
              <a:off x="528" y="672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8688" name="Group 4"/>
            <p:cNvGrpSpPr>
              <a:grpSpLocks/>
            </p:cNvGrpSpPr>
            <p:nvPr/>
          </p:nvGrpSpPr>
          <p:grpSpPr bwMode="auto">
            <a:xfrm>
              <a:off x="144" y="0"/>
              <a:ext cx="5520" cy="3552"/>
              <a:chOff x="144" y="0"/>
              <a:chExt cx="5520" cy="3552"/>
            </a:xfrm>
          </p:grpSpPr>
          <p:graphicFrame>
            <p:nvGraphicFramePr>
              <p:cNvPr id="28689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04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690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8691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28692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28693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85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28694" name="Text Box 10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28695" name="Text Box 11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28696" name="Text Box 12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28697" name="Text Box 13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folHlink"/>
                    </a:solidFill>
                  </a:rPr>
                  <a:t>A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698" name="Text Box 14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tx2"/>
                    </a:solidFill>
                  </a:rPr>
                  <a:t>F</a:t>
                </a:r>
                <a:endParaRPr lang="en-US" sz="3600" b="1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699" name="Text Box 15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tx2"/>
                    </a:solidFill>
                    <a:latin typeface="Arial" charset="0"/>
                  </a:rPr>
                  <a:t>From right to left (losing energy)</a:t>
                </a:r>
              </a:p>
            </p:txBody>
          </p:sp>
          <p:sp>
            <p:nvSpPr>
              <p:cNvPr id="28700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28701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28702" name="Text Box 18"/>
              <p:cNvSpPr txBox="1">
                <a:spLocks noChangeArrowheads="1"/>
              </p:cNvSpPr>
              <p:nvPr/>
            </p:nvSpPr>
            <p:spPr bwMode="auto">
              <a:xfrm>
                <a:off x="2871" y="130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sp>
            <p:nvSpPr>
              <p:cNvPr id="28703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29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4495800" y="2468563"/>
            <a:ext cx="2819400" cy="641350"/>
            <a:chOff x="3168" y="2400"/>
            <a:chExt cx="1776" cy="404"/>
          </a:xfrm>
        </p:grpSpPr>
        <p:sp>
          <p:nvSpPr>
            <p:cNvPr id="28683" name="Rectangle 21"/>
            <p:cNvSpPr>
              <a:spLocks noChangeArrowheads="1"/>
            </p:cNvSpPr>
            <p:nvPr/>
          </p:nvSpPr>
          <p:spPr bwMode="auto">
            <a:xfrm>
              <a:off x="3168" y="2400"/>
              <a:ext cx="1776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8684" name="Text Box 22"/>
            <p:cNvSpPr txBox="1">
              <a:spLocks noChangeArrowheads="1"/>
            </p:cNvSpPr>
            <p:nvPr/>
          </p:nvSpPr>
          <p:spPr bwMode="auto">
            <a:xfrm>
              <a:off x="3264" y="240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28685" name="Text Box 23"/>
            <p:cNvSpPr txBox="1">
              <a:spLocks noChangeArrowheads="1"/>
            </p:cNvSpPr>
            <p:nvPr/>
          </p:nvSpPr>
          <p:spPr bwMode="auto">
            <a:xfrm>
              <a:off x="4608" y="240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tx2"/>
                  </a:solidFill>
                </a:rPr>
                <a:t>E</a:t>
              </a:r>
              <a:endParaRPr lang="en-US" sz="3600" b="1" smtClean="0">
                <a:solidFill>
                  <a:schemeClr val="accent2"/>
                </a:solidFill>
              </a:endParaRPr>
            </a:p>
          </p:txBody>
        </p:sp>
        <p:sp>
          <p:nvSpPr>
            <p:cNvPr id="28686" name="Line 24"/>
            <p:cNvSpPr>
              <a:spLocks noChangeShapeType="1"/>
            </p:cNvSpPr>
            <p:nvPr/>
          </p:nvSpPr>
          <p:spPr bwMode="auto">
            <a:xfrm flipH="1">
              <a:off x="3600" y="2592"/>
              <a:ext cx="10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738688" y="203993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Condensation</a:t>
            </a:r>
          </a:p>
        </p:txBody>
      </p: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1676400" y="3810000"/>
            <a:ext cx="2043113" cy="655638"/>
            <a:chOff x="1056" y="1248"/>
            <a:chExt cx="1287" cy="413"/>
          </a:xfrm>
        </p:grpSpPr>
        <p:sp>
          <p:nvSpPr>
            <p:cNvPr id="28679" name="Rectangle 21"/>
            <p:cNvSpPr>
              <a:spLocks noChangeArrowheads="1"/>
            </p:cNvSpPr>
            <p:nvPr/>
          </p:nvSpPr>
          <p:spPr bwMode="auto">
            <a:xfrm>
              <a:off x="1056" y="1296"/>
              <a:ext cx="1152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8680" name="Text Box 22"/>
            <p:cNvSpPr txBox="1">
              <a:spLocks noChangeArrowheads="1"/>
            </p:cNvSpPr>
            <p:nvPr/>
          </p:nvSpPr>
          <p:spPr bwMode="auto">
            <a:xfrm>
              <a:off x="1104" y="1257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folHlink"/>
                  </a:solidFill>
                </a:rPr>
                <a:t>B</a:t>
              </a:r>
              <a:r>
                <a:rPr lang="en-US" sz="3600" b="1" smtClean="0">
                  <a:solidFill>
                    <a:schemeClr val="accent2"/>
                  </a:solidFill>
                </a:rPr>
                <a:t>       </a:t>
              </a:r>
            </a:p>
          </p:txBody>
        </p:sp>
        <p:sp>
          <p:nvSpPr>
            <p:cNvPr id="28681" name="Line 23"/>
            <p:cNvSpPr>
              <a:spLocks noChangeShapeType="1"/>
            </p:cNvSpPr>
            <p:nvPr/>
          </p:nvSpPr>
          <p:spPr bwMode="auto">
            <a:xfrm flipH="1">
              <a:off x="1392" y="1467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8682" name="Text Box 24"/>
            <p:cNvSpPr txBox="1">
              <a:spLocks noChangeArrowheads="1"/>
            </p:cNvSpPr>
            <p:nvPr/>
          </p:nvSpPr>
          <p:spPr bwMode="auto">
            <a:xfrm>
              <a:off x="1911" y="124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3600" b="1" smtClean="0">
                  <a:solidFill>
                    <a:schemeClr val="folHlink"/>
                  </a:solidFill>
                </a:rPr>
                <a:t>C</a:t>
              </a:r>
              <a:r>
                <a:rPr lang="en-US" sz="3600" b="1" smtClean="0">
                  <a:solidFill>
                    <a:schemeClr val="accent2"/>
                  </a:solidFill>
                </a:rPr>
                <a:t>       </a:t>
              </a:r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828800" y="33877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Freezing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autoUpdateAnimBg="0"/>
      <p:bldP spid="1845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3C8C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All together!</a:t>
            </a:r>
          </a:p>
        </p:txBody>
      </p:sp>
      <p:pic>
        <p:nvPicPr>
          <p:cNvPr id="51203" name="Picture 3" descr="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8392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VII. Sublimation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b="1" u="sng" dirty="0" smtClean="0">
                <a:ea typeface="+mn-ea"/>
              </a:rPr>
              <a:t>Solid </a:t>
            </a:r>
            <a:r>
              <a:rPr lang="en-US" altLang="en-US" dirty="0" smtClean="0">
                <a:ea typeface="+mn-ea"/>
              </a:rPr>
              <a:t>changes DIRECTLY to a </a:t>
            </a:r>
            <a:r>
              <a:rPr lang="en-US" altLang="en-US" b="1" u="sng" dirty="0" smtClean="0">
                <a:ea typeface="+mn-ea"/>
              </a:rPr>
              <a:t>gas</a:t>
            </a:r>
            <a:r>
              <a:rPr lang="en-US" altLang="en-US" b="1" dirty="0" smtClean="0">
                <a:ea typeface="+mn-ea"/>
              </a:rPr>
              <a:t> </a:t>
            </a:r>
            <a:r>
              <a:rPr lang="en-US" altLang="en-US" dirty="0" smtClean="0">
                <a:ea typeface="+mn-ea"/>
              </a:rPr>
              <a:t>(with NO liquid phase in between)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>
                <a:ea typeface="+mn-ea"/>
              </a:rPr>
              <a:t>Examples:</a:t>
            </a:r>
          </a:p>
          <a:p>
            <a:pPr marL="1028700" lvl="1" indent="-571500" eaLnBrk="1" hangingPunct="1">
              <a:buFont typeface="+mj-lt"/>
              <a:buAutoNum type="romanLcPeriod"/>
              <a:defRPr/>
            </a:pPr>
            <a:r>
              <a:rPr lang="en-US" altLang="en-US" dirty="0" smtClean="0">
                <a:ea typeface="ＭＳ Ｐゴシック" charset="0"/>
              </a:rPr>
              <a:t>Dry Ice (frozen Carbon Dioxide)</a:t>
            </a:r>
          </a:p>
          <a:p>
            <a:pPr marL="1028700" lvl="1" indent="-571500" eaLnBrk="1" hangingPunct="1">
              <a:buFont typeface="+mj-lt"/>
              <a:buAutoNum type="romanLcPeriod"/>
              <a:defRPr/>
            </a:pPr>
            <a:r>
              <a:rPr lang="en-US" altLang="en-US" dirty="0" smtClean="0">
                <a:ea typeface="ＭＳ Ｐゴシック" charset="0"/>
              </a:rPr>
              <a:t>Iodine</a:t>
            </a:r>
          </a:p>
          <a:p>
            <a:pPr lvl="1" eaLnBrk="1" hangingPunct="1">
              <a:defRPr/>
            </a:pPr>
            <a:endParaRPr lang="en-US" altLang="en-US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en-US" altLang="en-US" dirty="0" smtClean="0">
              <a:ea typeface="ＭＳ Ｐゴシック" charset="0"/>
            </a:endParaRPr>
          </a:p>
        </p:txBody>
      </p:sp>
      <p:pic>
        <p:nvPicPr>
          <p:cNvPr id="80900" name="Picture 4" descr="dry 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5" descr="dry ic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19812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VIII. Deposition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b="1" u="sng" dirty="0" smtClean="0">
                <a:ea typeface="+mn-ea"/>
              </a:rPr>
              <a:t>Gas </a:t>
            </a:r>
            <a:r>
              <a:rPr lang="en-US" altLang="en-US" dirty="0" smtClean="0">
                <a:ea typeface="+mn-ea"/>
              </a:rPr>
              <a:t>changes DIRECTLY to a </a:t>
            </a:r>
            <a:r>
              <a:rPr lang="en-US" altLang="en-US" b="1" u="sng" dirty="0" smtClean="0">
                <a:ea typeface="+mn-ea"/>
              </a:rPr>
              <a:t>solid</a:t>
            </a:r>
            <a:r>
              <a:rPr lang="en-US" altLang="en-US" b="1" dirty="0" smtClean="0">
                <a:ea typeface="+mn-ea"/>
              </a:rPr>
              <a:t> </a:t>
            </a:r>
            <a:r>
              <a:rPr lang="en-US" altLang="en-US" dirty="0" smtClean="0">
                <a:ea typeface="+mn-ea"/>
              </a:rPr>
              <a:t>(with NO liquid phase in between)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>
                <a:ea typeface="+mn-ea"/>
              </a:rPr>
              <a:t>Examples:</a:t>
            </a:r>
          </a:p>
          <a:p>
            <a:pPr marL="400050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ea typeface="ＭＳ Ｐゴシック" charset="0"/>
              </a:rPr>
              <a:t>		</a:t>
            </a:r>
            <a:r>
              <a:rPr lang="en-US" altLang="en-US" dirty="0" err="1" smtClean="0">
                <a:ea typeface="ＭＳ Ｐゴシック" charset="0"/>
              </a:rPr>
              <a:t>i</a:t>
            </a:r>
            <a:r>
              <a:rPr lang="en-US" altLang="en-US" dirty="0" smtClean="0">
                <a:ea typeface="ＭＳ Ｐゴシック" charset="0"/>
              </a:rPr>
              <a:t>. Snow-(air to ice)</a:t>
            </a:r>
          </a:p>
          <a:p>
            <a:pPr lvl="1" eaLnBrk="1" hangingPunct="1">
              <a:defRPr/>
            </a:pPr>
            <a:endParaRPr lang="en-US" altLang="en-US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en-US" altLang="en-US" dirty="0" smtClean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85344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lphaLcPeriod"/>
              <a:defRPr/>
            </a:pPr>
            <a:r>
              <a:rPr lang="en-US" sz="3000" smtClean="0"/>
              <a:t>Less dense to more dense = </a:t>
            </a:r>
            <a:r>
              <a:rPr lang="en-US" sz="3000" b="1" u="sng" smtClean="0"/>
              <a:t>decrease</a:t>
            </a:r>
            <a:r>
              <a:rPr lang="en-US" sz="3000" smtClean="0"/>
              <a:t> temperature</a:t>
            </a:r>
          </a:p>
          <a:p>
            <a:pPr lvl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smtClean="0"/>
              <a:t>		i. Gas to a solid</a:t>
            </a:r>
          </a:p>
          <a:p>
            <a:pPr>
              <a:spcBef>
                <a:spcPct val="50000"/>
              </a:spcBef>
              <a:buFont typeface="Arial" charset="0"/>
              <a:buAutoNum type="alphaLcPeriod"/>
              <a:defRPr/>
            </a:pPr>
            <a:r>
              <a:rPr lang="en-US" sz="3000" smtClean="0"/>
              <a:t>More dense to less dense = </a:t>
            </a:r>
            <a:r>
              <a:rPr lang="en-US" sz="3000" b="1" u="sng" smtClean="0"/>
              <a:t>increase</a:t>
            </a:r>
            <a:r>
              <a:rPr lang="en-US" sz="3000" smtClean="0"/>
              <a:t> temperature</a:t>
            </a:r>
          </a:p>
          <a:p>
            <a:pPr lvl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smtClean="0"/>
              <a:t>	i. Solid to a gas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24000" y="914400"/>
            <a:ext cx="662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latin typeface="Times New Roman" charset="0"/>
              </a:rPr>
              <a:t>VIII. Helpful Tip</a:t>
            </a:r>
            <a:endParaRPr lang="en-US" sz="180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181600" y="4602163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mtClean="0"/>
              <a:t>Vaporization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10800000">
            <a:off x="4586288" y="2362200"/>
            <a:ext cx="2971800" cy="6858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10800000">
            <a:off x="1447800" y="2362200"/>
            <a:ext cx="2971800" cy="6858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3797" name="Group 1"/>
          <p:cNvGrpSpPr>
            <a:grpSpLocks/>
          </p:cNvGrpSpPr>
          <p:nvPr/>
        </p:nvGrpSpPr>
        <p:grpSpPr bwMode="auto">
          <a:xfrm>
            <a:off x="990600" y="304800"/>
            <a:ext cx="7315200" cy="4876800"/>
            <a:chOff x="990600" y="304800"/>
            <a:chExt cx="7315200" cy="4876800"/>
          </a:xfrm>
        </p:grpSpPr>
        <p:grpSp>
          <p:nvGrpSpPr>
            <p:cNvPr id="33798" name="Group 2"/>
            <p:cNvGrpSpPr>
              <a:grpSpLocks/>
            </p:cNvGrpSpPr>
            <p:nvPr/>
          </p:nvGrpSpPr>
          <p:grpSpPr bwMode="auto">
            <a:xfrm>
              <a:off x="990600" y="304800"/>
              <a:ext cx="7239000" cy="3686175"/>
              <a:chOff x="624" y="192"/>
              <a:chExt cx="4560" cy="2322"/>
            </a:xfrm>
          </p:grpSpPr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768" y="192"/>
                <a:ext cx="4416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altLang="en-US" sz="4800" b="1" smtClean="0">
                    <a:solidFill>
                      <a:srgbClr val="00725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Kristen ITC" pitchFamily="66" charset="0"/>
                  </a:rPr>
                  <a:t>Let</a:t>
                </a:r>
                <a:r>
                  <a:rPr lang="ja-JP" altLang="en-US" sz="4800" b="1" smtClean="0">
                    <a:solidFill>
                      <a:srgbClr val="00725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Kristen ITC" pitchFamily="66" charset="0"/>
                  </a:rPr>
                  <a:t>’</a:t>
                </a:r>
                <a:r>
                  <a:rPr lang="en-US" altLang="ja-JP" sz="4800" b="1" smtClean="0">
                    <a:solidFill>
                      <a:srgbClr val="00725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Kristen ITC" pitchFamily="66" charset="0"/>
                  </a:rPr>
                  <a:t>s Review!</a:t>
                </a:r>
                <a:endParaRPr lang="en-US" altLang="en-US" sz="4800" b="1" smtClean="0">
                  <a:solidFill>
                    <a:srgbClr val="00725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Kristen ITC" pitchFamily="66" charset="0"/>
                </a:endParaRPr>
              </a:p>
            </p:txBody>
          </p:sp>
          <p:grpSp>
            <p:nvGrpSpPr>
              <p:cNvPr id="33805" name="Group 4"/>
              <p:cNvGrpSpPr>
                <a:grpSpLocks/>
              </p:cNvGrpSpPr>
              <p:nvPr/>
            </p:nvGrpSpPr>
            <p:grpSpPr bwMode="auto">
              <a:xfrm>
                <a:off x="624" y="2016"/>
                <a:ext cx="4464" cy="498"/>
                <a:chOff x="624" y="1584"/>
                <a:chExt cx="4464" cy="498"/>
              </a:xfrm>
            </p:grpSpPr>
            <p:sp>
              <p:nvSpPr>
                <p:cNvPr id="33806" name="WordArt 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24" y="1584"/>
                  <a:ext cx="960" cy="43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 panose="020B0A04020102020204" pitchFamily="34" charset="0"/>
                    </a:rPr>
                    <a:t>Solid</a:t>
                  </a:r>
                </a:p>
              </p:txBody>
            </p:sp>
            <p:sp>
              <p:nvSpPr>
                <p:cNvPr id="33807" name="WordArt 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43" y="1602"/>
                  <a:ext cx="1104" cy="48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 panose="020B0A04020102020204" pitchFamily="34" charset="0"/>
                    </a:rPr>
                    <a:t>Liquid</a:t>
                  </a:r>
                </a:p>
              </p:txBody>
            </p:sp>
            <p:sp>
              <p:nvSpPr>
                <p:cNvPr id="33808" name="WordArt 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302" y="1584"/>
                  <a:ext cx="786" cy="40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 panose="020B0A04020102020204" pitchFamily="34" charset="0"/>
                    </a:rPr>
                    <a:t>Gas</a:t>
                  </a:r>
                </a:p>
              </p:txBody>
            </p:sp>
          </p:grpSp>
        </p:grpSp>
        <p:sp>
          <p:nvSpPr>
            <p:cNvPr id="33799" name="AutoShape 8"/>
            <p:cNvSpPr>
              <a:spLocks noChangeArrowheads="1"/>
            </p:cNvSpPr>
            <p:nvPr/>
          </p:nvSpPr>
          <p:spPr bwMode="auto">
            <a:xfrm>
              <a:off x="1752600" y="3962400"/>
              <a:ext cx="2971800" cy="685800"/>
            </a:xfrm>
            <a:prstGeom prst="curvedUpArrow">
              <a:avLst>
                <a:gd name="adj1" fmla="val 86667"/>
                <a:gd name="adj2" fmla="val 173333"/>
                <a:gd name="adj3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3800" name="Text Box 9"/>
            <p:cNvSpPr txBox="1">
              <a:spLocks noChangeArrowheads="1"/>
            </p:cNvSpPr>
            <p:nvPr/>
          </p:nvSpPr>
          <p:spPr bwMode="auto">
            <a:xfrm>
              <a:off x="2362200" y="4602163"/>
              <a:ext cx="2286000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mtClean="0"/>
                <a:t>Melting</a:t>
              </a:r>
            </a:p>
          </p:txBody>
        </p:sp>
        <p:sp>
          <p:nvSpPr>
            <p:cNvPr id="33801" name="AutoShape 10"/>
            <p:cNvSpPr>
              <a:spLocks noChangeArrowheads="1"/>
            </p:cNvSpPr>
            <p:nvPr/>
          </p:nvSpPr>
          <p:spPr bwMode="auto">
            <a:xfrm>
              <a:off x="4876800" y="3962400"/>
              <a:ext cx="2971800" cy="685800"/>
            </a:xfrm>
            <a:prstGeom prst="curvedUpArrow">
              <a:avLst>
                <a:gd name="adj1" fmla="val 86667"/>
                <a:gd name="adj2" fmla="val 173333"/>
                <a:gd name="adj3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3802" name="Text Box 13"/>
            <p:cNvSpPr txBox="1">
              <a:spLocks noChangeArrowheads="1"/>
            </p:cNvSpPr>
            <p:nvPr/>
          </p:nvSpPr>
          <p:spPr bwMode="auto">
            <a:xfrm>
              <a:off x="5105400" y="1676400"/>
              <a:ext cx="3200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mtClean="0"/>
                <a:t>Condensation</a:t>
              </a:r>
            </a:p>
          </p:txBody>
        </p:sp>
        <p:sp>
          <p:nvSpPr>
            <p:cNvPr id="33803" name="Text Box 15"/>
            <p:cNvSpPr txBox="1">
              <a:spLocks noChangeArrowheads="1"/>
            </p:cNvSpPr>
            <p:nvPr/>
          </p:nvSpPr>
          <p:spPr bwMode="auto">
            <a:xfrm>
              <a:off x="2209800" y="1676400"/>
              <a:ext cx="2057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mtClean="0"/>
                <a:t>Freezing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utoUpdateAnimBg="0"/>
      <p:bldP spid="11276" grpId="0" animBg="1" autoUpdateAnimBg="0"/>
      <p:bldP spid="1127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0" y="487363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mtClean="0"/>
              <a:t>Deposition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219200" y="1173163"/>
            <a:ext cx="6705600" cy="4343400"/>
            <a:chOff x="576" y="480"/>
            <a:chExt cx="4896" cy="3504"/>
          </a:xfrm>
        </p:grpSpPr>
        <p:grpSp>
          <p:nvGrpSpPr>
            <p:cNvPr id="34821" name="Group 4"/>
            <p:cNvGrpSpPr>
              <a:grpSpLocks/>
            </p:cNvGrpSpPr>
            <p:nvPr/>
          </p:nvGrpSpPr>
          <p:grpSpPr bwMode="auto">
            <a:xfrm>
              <a:off x="624" y="2016"/>
              <a:ext cx="4464" cy="498"/>
              <a:chOff x="624" y="1584"/>
              <a:chExt cx="4464" cy="498"/>
            </a:xfrm>
          </p:grpSpPr>
          <p:sp>
            <p:nvSpPr>
              <p:cNvPr id="34824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24" y="1584"/>
                <a:ext cx="960" cy="4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 panose="020B0A04020102020204" pitchFamily="34" charset="0"/>
                  </a:rPr>
                  <a:t>Solid</a:t>
                </a:r>
              </a:p>
            </p:txBody>
          </p:sp>
          <p:sp>
            <p:nvSpPr>
              <p:cNvPr id="34825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43" y="1602"/>
                <a:ext cx="1104" cy="4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 panose="020B0A04020102020204" pitchFamily="34" charset="0"/>
                  </a:rPr>
                  <a:t>Liquid</a:t>
                </a:r>
              </a:p>
            </p:txBody>
          </p:sp>
          <p:sp>
            <p:nvSpPr>
              <p:cNvPr id="3482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02" y="1584"/>
                <a:ext cx="786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 panose="020B0A04020102020204" pitchFamily="34" charset="0"/>
                  </a:rPr>
                  <a:t>Gas</a:t>
                </a:r>
              </a:p>
            </p:txBody>
          </p:sp>
        </p:grpSp>
        <p:sp>
          <p:nvSpPr>
            <p:cNvPr id="34822" name="AutoShape 8"/>
            <p:cNvSpPr>
              <a:spLocks noChangeArrowheads="1"/>
            </p:cNvSpPr>
            <p:nvPr/>
          </p:nvSpPr>
          <p:spPr bwMode="auto">
            <a:xfrm>
              <a:off x="912" y="2592"/>
              <a:ext cx="4560" cy="1392"/>
            </a:xfrm>
            <a:prstGeom prst="curvedUpArrow">
              <a:avLst>
                <a:gd name="adj1" fmla="val 65517"/>
                <a:gd name="adj2" fmla="val 131034"/>
                <a:gd name="adj3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4823" name="AutoShape 9"/>
            <p:cNvSpPr>
              <a:spLocks noChangeArrowheads="1"/>
            </p:cNvSpPr>
            <p:nvPr/>
          </p:nvSpPr>
          <p:spPr bwMode="auto">
            <a:xfrm flipH="1" flipV="1">
              <a:off x="576" y="480"/>
              <a:ext cx="4560" cy="1392"/>
            </a:xfrm>
            <a:prstGeom prst="curvedUpArrow">
              <a:avLst>
                <a:gd name="adj1" fmla="val 65517"/>
                <a:gd name="adj2" fmla="val 131034"/>
                <a:gd name="adj3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5592763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mtClean="0"/>
              <a:t>Sublimation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VIII. Important Temperatures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a. </a:t>
            </a:r>
            <a:r>
              <a:rPr lang="en-US" altLang="en-US" b="1" u="sng" dirty="0" smtClean="0"/>
              <a:t>Melting Point</a:t>
            </a:r>
            <a:r>
              <a:rPr lang="en-US" altLang="en-US" dirty="0" smtClean="0"/>
              <a:t> – the temperature at which any more additional heat will cause a solid to melt.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Water (</a:t>
            </a:r>
            <a:r>
              <a:rPr lang="en-US" altLang="en-US" b="1" u="sng" dirty="0" smtClean="0"/>
              <a:t>ice cube</a:t>
            </a:r>
            <a:r>
              <a:rPr lang="en-US" altLang="en-US" dirty="0" smtClean="0"/>
              <a:t>)         0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 Celsius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Gold        		    1064 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 Celsius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Oxygen   		     -218 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 Celsius</a:t>
            </a:r>
          </a:p>
          <a:p>
            <a:pPr marL="1028700" lvl="1" indent="-5715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hlinkClick r:id="rId2"/>
              </a:rPr>
              <a:t>http://www.mathsisfun.com/temperature-conversion.html</a:t>
            </a:r>
            <a:endParaRPr lang="en-US" altLang="en-US" dirty="0" smtClean="0"/>
          </a:p>
          <a:p>
            <a:pPr marL="1028700" lvl="1" indent="-5715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Conversion from Celsius to Fahrenheit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b. </a:t>
            </a:r>
            <a:r>
              <a:rPr lang="en-US" altLang="en-US" b="1" u="sng" smtClean="0"/>
              <a:t>Freezing Point</a:t>
            </a:r>
            <a:r>
              <a:rPr lang="en-US" altLang="en-US" smtClean="0"/>
              <a:t> – the temperature at which more heat removal will cause a liquid to change to a solid.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smtClean="0"/>
              <a:t>Water     0</a:t>
            </a:r>
            <a:r>
              <a:rPr lang="en-US" altLang="en-US" smtClean="0">
                <a:cs typeface="Tahoma" pitchFamily="34" charset="0"/>
              </a:rPr>
              <a:t>°</a:t>
            </a:r>
            <a:r>
              <a:rPr lang="en-US" altLang="en-US" smtClean="0"/>
              <a:t> Celsius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smtClean="0"/>
              <a:t>Gold       1064</a:t>
            </a:r>
            <a:r>
              <a:rPr lang="en-US" altLang="en-US" smtClean="0">
                <a:cs typeface="Tahoma" pitchFamily="34" charset="0"/>
              </a:rPr>
              <a:t>°</a:t>
            </a:r>
            <a:r>
              <a:rPr lang="en-US" altLang="en-US" smtClean="0"/>
              <a:t> Celsius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c. </a:t>
            </a:r>
            <a:r>
              <a:rPr lang="en-US" altLang="en-US" b="1" u="sng" dirty="0" smtClean="0"/>
              <a:t>Boiling Point</a:t>
            </a:r>
            <a:r>
              <a:rPr lang="en-US" altLang="en-US" dirty="0" smtClean="0"/>
              <a:t> – the temperature at which any additional heat will cause a liquid to change to a gas.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Water         100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 Celsius (212 F</a:t>
            </a:r>
            <a:r>
              <a:rPr lang="en-US" altLang="en-US" dirty="0" smtClean="0">
                <a:cs typeface="Tahoma" pitchFamily="34" charset="0"/>
              </a:rPr>
              <a:t> °)</a:t>
            </a:r>
            <a:endParaRPr lang="en-US" altLang="en-US" dirty="0" smtClean="0"/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Gold           2807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Celsius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Nitrogen     -196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Celsius</a:t>
            </a:r>
          </a:p>
          <a:p>
            <a:pPr marL="1028700" lvl="1" indent="-571500" eaLnBrk="1" hangingPunct="1">
              <a:buFont typeface="Tahoma" pitchFamily="34" charset="0"/>
              <a:buAutoNum type="romanLcPeriod"/>
              <a:defRPr/>
            </a:pPr>
            <a:r>
              <a:rPr lang="en-US" altLang="en-US" dirty="0" smtClean="0"/>
              <a:t>Oxygen     - 183</a:t>
            </a:r>
            <a:r>
              <a:rPr lang="en-US" altLang="en-US" dirty="0" smtClean="0">
                <a:cs typeface="Tahoma" pitchFamily="34" charset="0"/>
              </a:rPr>
              <a:t>°</a:t>
            </a:r>
            <a:r>
              <a:rPr lang="en-US" altLang="en-US" dirty="0" smtClean="0"/>
              <a:t>Celsius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0" y="990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 smtClean="0">
              <a:latin typeface="Times New Roman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31888" y="609600"/>
            <a:ext cx="777240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c. Thermal energy is determined by how 	    	 much the </a:t>
            </a:r>
            <a:r>
              <a:rPr lang="en-US" sz="2600" b="1" u="sng">
                <a:latin typeface="Tahoma" charset="0"/>
                <a:ea typeface="ＭＳ Ｐゴシック" charset="0"/>
              </a:rPr>
              <a:t>molecules</a:t>
            </a:r>
            <a:r>
              <a:rPr lang="en-US" sz="2600">
                <a:latin typeface="Tahoma" charset="0"/>
                <a:ea typeface="ＭＳ Ｐゴシック" charset="0"/>
              </a:rPr>
              <a:t> move.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		i. In a </a:t>
            </a:r>
            <a:r>
              <a:rPr lang="en-US" sz="2600" b="1" u="sng">
                <a:latin typeface="Tahoma" charset="0"/>
                <a:ea typeface="ＭＳ Ｐゴシック" charset="0"/>
              </a:rPr>
              <a:t>solid</a:t>
            </a:r>
            <a:r>
              <a:rPr lang="en-US" sz="2600">
                <a:latin typeface="Tahoma" charset="0"/>
                <a:ea typeface="ＭＳ Ｐゴシック" charset="0"/>
              </a:rPr>
              <a:t> the molecules move the </a:t>
            </a:r>
            <a:r>
              <a:rPr lang="en-US" sz="2600" b="1" u="sng">
                <a:latin typeface="Tahoma" charset="0"/>
                <a:ea typeface="ＭＳ Ｐゴシック" charset="0"/>
              </a:rPr>
              <a:t>slowest</a:t>
            </a:r>
            <a:r>
              <a:rPr lang="en-US" sz="2600">
                <a:latin typeface="Tahoma" charset="0"/>
                <a:ea typeface="ＭＳ Ｐゴシック" charset="0"/>
              </a:rPr>
              <a:t> because they are closest together. 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		ii. In a </a:t>
            </a:r>
            <a:r>
              <a:rPr lang="en-US" sz="2600" b="1" u="sng">
                <a:latin typeface="Tahoma" charset="0"/>
                <a:ea typeface="ＭＳ Ｐゴシック" charset="0"/>
              </a:rPr>
              <a:t>gas</a:t>
            </a:r>
            <a:r>
              <a:rPr lang="en-US" sz="2600">
                <a:latin typeface="Tahoma" charset="0"/>
                <a:ea typeface="ＭＳ Ｐゴシック" charset="0"/>
              </a:rPr>
              <a:t> the molecules move the </a:t>
            </a:r>
            <a:r>
              <a:rPr lang="en-US" sz="2600" b="1" u="sng">
                <a:latin typeface="Tahoma" charset="0"/>
                <a:ea typeface="ＭＳ Ｐゴシック" charset="0"/>
              </a:rPr>
              <a:t>fastest</a:t>
            </a:r>
            <a:r>
              <a:rPr lang="en-US" sz="2600" u="sng">
                <a:latin typeface="Tahoma" charset="0"/>
                <a:ea typeface="ＭＳ Ｐゴシック" charset="0"/>
              </a:rPr>
              <a:t> </a:t>
            </a:r>
            <a:r>
              <a:rPr lang="en-US" sz="2600" b="1">
                <a:latin typeface="Tahoma" charset="0"/>
                <a:ea typeface="ＭＳ Ｐゴシック" charset="0"/>
              </a:rPr>
              <a:t> </a:t>
            </a:r>
            <a:r>
              <a:rPr lang="en-US" sz="2600">
                <a:latin typeface="Tahoma" charset="0"/>
                <a:ea typeface="ＭＳ Ｐゴシック" charset="0"/>
              </a:rPr>
              <a:t>because they are furthest apart. 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d. 	When we heat things up, molecules </a:t>
            </a:r>
            <a:r>
              <a:rPr lang="en-US" sz="2600" b="1" u="sng">
                <a:latin typeface="Tahoma" charset="0"/>
                <a:ea typeface="ＭＳ Ｐゴシック" charset="0"/>
              </a:rPr>
              <a:t>move</a:t>
            </a:r>
            <a:r>
              <a:rPr lang="en-US" sz="2600">
                <a:latin typeface="Tahoma" charset="0"/>
                <a:ea typeface="ＭＳ Ｐゴシック" charset="0"/>
              </a:rPr>
              <a:t> 	</a:t>
            </a:r>
            <a:r>
              <a:rPr lang="en-US" sz="2600" b="1" u="sng">
                <a:latin typeface="Tahoma" charset="0"/>
                <a:ea typeface="ＭＳ Ｐゴシック" charset="0"/>
              </a:rPr>
              <a:t>    faster</a:t>
            </a:r>
            <a:r>
              <a:rPr lang="en-US" sz="2600">
                <a:latin typeface="Tahoma" charset="0"/>
                <a:ea typeface="ＭＳ Ｐゴシック" charset="0"/>
              </a:rPr>
              <a:t> which makes them </a:t>
            </a:r>
            <a:r>
              <a:rPr lang="en-US" sz="2600" b="1" u="sng">
                <a:latin typeface="Tahoma" charset="0"/>
                <a:ea typeface="ＭＳ Ｐゴシック" charset="0"/>
              </a:rPr>
              <a:t>spread apart</a:t>
            </a:r>
            <a:r>
              <a:rPr lang="en-US" sz="2600">
                <a:latin typeface="Tahoma" charset="0"/>
                <a:ea typeface="ＭＳ Ｐゴシック" charset="0"/>
              </a:rPr>
              <a:t>.  This gives them more energy. 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		i. </a:t>
            </a:r>
            <a:r>
              <a:rPr lang="en-US" sz="2600" b="1" u="sng">
                <a:latin typeface="Tahoma" charset="0"/>
                <a:ea typeface="ＭＳ Ｐゴシック" charset="0"/>
              </a:rPr>
              <a:t>Example</a:t>
            </a:r>
            <a:r>
              <a:rPr lang="en-US" sz="2600">
                <a:latin typeface="Tahoma" charset="0"/>
                <a:ea typeface="ＭＳ Ｐゴシック" charset="0"/>
              </a:rPr>
              <a:t>: heating up a </a:t>
            </a:r>
            <a:r>
              <a:rPr lang="en-US" sz="2600" b="1" u="sng">
                <a:latin typeface="Tahoma" charset="0"/>
                <a:ea typeface="ＭＳ Ｐゴシック" charset="0"/>
              </a:rPr>
              <a:t>solid </a:t>
            </a:r>
            <a:r>
              <a:rPr lang="en-US" sz="2600">
                <a:latin typeface="Tahoma" charset="0"/>
                <a:ea typeface="ＭＳ Ｐゴシック" charset="0"/>
              </a:rPr>
              <a:t>makes the 	    	    molecules go from </a:t>
            </a:r>
            <a:r>
              <a:rPr lang="en-US" sz="2600" b="1" u="sng">
                <a:latin typeface="Tahoma" charset="0"/>
                <a:ea typeface="ＭＳ Ｐゴシック" charset="0"/>
              </a:rPr>
              <a:t>close together</a:t>
            </a:r>
            <a:r>
              <a:rPr lang="en-US" sz="2600">
                <a:latin typeface="Tahoma" charset="0"/>
                <a:ea typeface="ＭＳ Ｐゴシック" charset="0"/>
              </a:rPr>
              <a:t> to 		    </a:t>
            </a:r>
            <a:r>
              <a:rPr lang="en-US" sz="2600" b="1" u="sng">
                <a:latin typeface="Tahoma" charset="0"/>
                <a:ea typeface="ＭＳ Ｐゴシック" charset="0"/>
              </a:rPr>
              <a:t>spread out</a:t>
            </a:r>
            <a:r>
              <a:rPr lang="en-US" sz="2600">
                <a:latin typeface="Tahoma" charset="0"/>
                <a:ea typeface="ＭＳ Ｐゴシック" charset="0"/>
              </a:rPr>
              <a:t> (solid to a liquid). 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600">
                <a:latin typeface="Tahoma" charset="0"/>
                <a:ea typeface="ＭＳ Ｐゴシック" charset="0"/>
              </a:rPr>
              <a:t>			-(Think of melting butter in the microwave)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228600" y="258763"/>
            <a:ext cx="8763000" cy="5380037"/>
            <a:chOff x="144" y="163"/>
            <a:chExt cx="5520" cy="3389"/>
          </a:xfrm>
        </p:grpSpPr>
        <p:sp>
          <p:nvSpPr>
            <p:cNvPr id="38922" name="Line 3"/>
            <p:cNvSpPr>
              <a:spLocks noChangeShapeType="1"/>
            </p:cNvSpPr>
            <p:nvPr/>
          </p:nvSpPr>
          <p:spPr bwMode="auto">
            <a:xfrm flipV="1">
              <a:off x="528" y="672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38923" name="Group 4"/>
            <p:cNvGrpSpPr>
              <a:grpSpLocks/>
            </p:cNvGrpSpPr>
            <p:nvPr/>
          </p:nvGrpSpPr>
          <p:grpSpPr bwMode="auto">
            <a:xfrm>
              <a:off x="144" y="163"/>
              <a:ext cx="5520" cy="3389"/>
              <a:chOff x="144" y="163"/>
              <a:chExt cx="5520" cy="3389"/>
            </a:xfrm>
          </p:grpSpPr>
          <p:graphicFrame>
            <p:nvGraphicFramePr>
              <p:cNvPr id="38924" name="Object 5"/>
              <p:cNvGraphicFramePr>
                <a:graphicFrameLocks noChangeAspect="1"/>
              </p:cNvGraphicFramePr>
              <p:nvPr/>
            </p:nvGraphicFramePr>
            <p:xfrm>
              <a:off x="528" y="819"/>
              <a:ext cx="4944" cy="2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39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819"/>
                            <a:ext cx="4944" cy="2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25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50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8926" name="Text Box 7"/>
              <p:cNvSpPr txBox="1">
                <a:spLocks noChangeArrowheads="1"/>
              </p:cNvSpPr>
              <p:nvPr/>
            </p:nvSpPr>
            <p:spPr bwMode="auto">
              <a:xfrm>
                <a:off x="402" y="4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>
                    <a:latin typeface="Times New Roman" charset="0"/>
                  </a:rPr>
                  <a:t>Y</a:t>
                </a:r>
              </a:p>
            </p:txBody>
          </p:sp>
          <p:sp>
            <p:nvSpPr>
              <p:cNvPr id="38927" name="Text Box 8"/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3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b="1" smtClean="0"/>
                  <a:t>HEAT ENERGY</a:t>
                </a:r>
              </a:p>
            </p:txBody>
          </p:sp>
          <p:sp>
            <p:nvSpPr>
              <p:cNvPr id="38928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780" y="1695"/>
                <a:ext cx="21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b="1" smtClean="0">
                    <a:latin typeface="Tahoma" pitchFamily="34" charset="0"/>
                  </a:rPr>
                  <a:t>TEMPERATURE (</a:t>
                </a:r>
                <a:r>
                  <a:rPr lang="en-US" altLang="en-US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38929" name="Text Box 10"/>
              <p:cNvSpPr txBox="1">
                <a:spLocks noChangeArrowheads="1"/>
              </p:cNvSpPr>
              <p:nvPr/>
            </p:nvSpPr>
            <p:spPr bwMode="auto">
              <a:xfrm>
                <a:off x="1056" y="292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Solid</a:t>
                </a:r>
              </a:p>
            </p:txBody>
          </p:sp>
          <p:sp>
            <p:nvSpPr>
              <p:cNvPr id="38930" name="Text Box 11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Liquid</a:t>
                </a:r>
              </a:p>
            </p:txBody>
          </p:sp>
          <p:sp>
            <p:nvSpPr>
              <p:cNvPr id="38931" name="Text Box 12"/>
              <p:cNvSpPr txBox="1">
                <a:spLocks noChangeArrowheads="1"/>
              </p:cNvSpPr>
              <p:nvPr/>
            </p:nvSpPr>
            <p:spPr bwMode="auto">
              <a:xfrm>
                <a:off x="4896" y="163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2400" smtClean="0"/>
                  <a:t>Gas</a:t>
                </a:r>
              </a:p>
            </p:txBody>
          </p:sp>
          <p:sp>
            <p:nvSpPr>
              <p:cNvPr id="38932" name="Text Box 13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A</a:t>
                </a:r>
              </a:p>
            </p:txBody>
          </p:sp>
          <p:sp>
            <p:nvSpPr>
              <p:cNvPr id="38933" name="Text Box 14"/>
              <p:cNvSpPr txBox="1">
                <a:spLocks noChangeArrowheads="1"/>
              </p:cNvSpPr>
              <p:nvPr/>
            </p:nvSpPr>
            <p:spPr bwMode="auto">
              <a:xfrm>
                <a:off x="5328" y="48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F</a:t>
                </a:r>
              </a:p>
            </p:txBody>
          </p:sp>
          <p:sp>
            <p:nvSpPr>
              <p:cNvPr id="38934" name="Text Box 15"/>
              <p:cNvSpPr txBox="1">
                <a:spLocks noChangeArrowheads="1"/>
              </p:cNvSpPr>
              <p:nvPr/>
            </p:nvSpPr>
            <p:spPr bwMode="auto">
              <a:xfrm>
                <a:off x="624" y="163"/>
                <a:ext cx="49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endParaRPr lang="en-US" b="1" smtClean="0"/>
              </a:p>
            </p:txBody>
          </p:sp>
          <p:sp>
            <p:nvSpPr>
              <p:cNvPr id="38935" name="Text Box 16"/>
              <p:cNvSpPr txBox="1">
                <a:spLocks noChangeArrowheads="1"/>
              </p:cNvSpPr>
              <p:nvPr/>
            </p:nvSpPr>
            <p:spPr bwMode="auto">
              <a:xfrm>
                <a:off x="1056" y="217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38936" name="Text Box 17"/>
              <p:cNvSpPr txBox="1">
                <a:spLocks noChangeArrowheads="1"/>
              </p:cNvSpPr>
              <p:nvPr/>
            </p:nvSpPr>
            <p:spPr bwMode="auto">
              <a:xfrm>
                <a:off x="1920" y="2160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38937" name="Text Box 18"/>
              <p:cNvSpPr txBox="1">
                <a:spLocks noChangeArrowheads="1"/>
              </p:cNvSpPr>
              <p:nvPr/>
            </p:nvSpPr>
            <p:spPr bwMode="auto">
              <a:xfrm>
                <a:off x="2871" y="130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sp>
            <p:nvSpPr>
              <p:cNvPr id="38938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296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3600" b="1" smtClean="0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85800" y="76200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en-US" sz="3600" smtClean="0">
                <a:latin typeface="Kristen ITC" pitchFamily="66" charset="0"/>
              </a:rPr>
              <a:t>If this diagram is for water (H</a:t>
            </a:r>
            <a:r>
              <a:rPr lang="en-US" altLang="en-US" sz="3600" baseline="-25000" smtClean="0">
                <a:latin typeface="Kristen ITC" pitchFamily="66" charset="0"/>
              </a:rPr>
              <a:t>2</a:t>
            </a:r>
            <a:r>
              <a:rPr lang="en-US" altLang="en-US" sz="3600" smtClean="0">
                <a:latin typeface="Kristen ITC" pitchFamily="66" charset="0"/>
              </a:rPr>
              <a:t>0)…</a:t>
            </a: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1676400" y="3810000"/>
            <a:ext cx="1905000" cy="30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4419600" y="2514600"/>
            <a:ext cx="2971800" cy="381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cxnSp>
        <p:nvCxnSpPr>
          <p:cNvPr id="20503" name="AutoShape 23"/>
          <p:cNvCxnSpPr>
            <a:cxnSpLocks noChangeShapeType="1"/>
          </p:cNvCxnSpPr>
          <p:nvPr/>
        </p:nvCxnSpPr>
        <p:spPr bwMode="auto">
          <a:xfrm rot="5400000">
            <a:off x="1847850" y="4781550"/>
            <a:ext cx="1676400" cy="342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209800" y="56689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en-US" sz="3200" smtClean="0">
                <a:latin typeface="Tahoma" pitchFamily="34" charset="0"/>
              </a:rPr>
              <a:t>0</a:t>
            </a:r>
            <a:r>
              <a:rPr lang="en-US" altLang="en-US" sz="3200" smtClean="0">
                <a:latin typeface="Tahoma" pitchFamily="34" charset="0"/>
                <a:cs typeface="Times New Roman" pitchFamily="18" charset="0"/>
              </a:rPr>
              <a:t>°</a:t>
            </a:r>
            <a:r>
              <a:rPr lang="en-US" altLang="en-US" sz="3200" smtClean="0">
                <a:latin typeface="Tahoma" pitchFamily="34" charset="0"/>
              </a:rPr>
              <a:t>C</a:t>
            </a:r>
          </a:p>
        </p:txBody>
      </p:sp>
      <p:cxnSp>
        <p:nvCxnSpPr>
          <p:cNvPr id="20505" name="AutoShape 25"/>
          <p:cNvCxnSpPr>
            <a:cxnSpLocks noChangeShapeType="1"/>
          </p:cNvCxnSpPr>
          <p:nvPr/>
        </p:nvCxnSpPr>
        <p:spPr bwMode="auto">
          <a:xfrm rot="16200000" flipH="1">
            <a:off x="5391150" y="4019550"/>
            <a:ext cx="2819400" cy="5715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705600" y="56689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en-US" sz="3200" smtClean="0">
                <a:latin typeface="Tahoma" pitchFamily="34" charset="0"/>
              </a:rPr>
              <a:t>100</a:t>
            </a:r>
            <a:r>
              <a:rPr lang="en-US" altLang="en-US" sz="3200" smtClean="0">
                <a:latin typeface="Tahoma" pitchFamily="34" charset="0"/>
                <a:cs typeface="Times New Roman" pitchFamily="18" charset="0"/>
              </a:rPr>
              <a:t>°</a:t>
            </a:r>
            <a:r>
              <a:rPr lang="en-US" altLang="en-US" sz="3200" smtClean="0">
                <a:latin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utoUpdateAnimBg="0"/>
      <p:bldP spid="20501" grpId="0" animBg="1" autoUpdateAnimBg="0"/>
      <p:bldP spid="20502" grpId="0" animBg="1" autoUpdateAnimBg="0"/>
      <p:bldP spid="20504" grpId="0" autoUpdateAnimBg="0"/>
      <p:bldP spid="2050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3C8C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Some general thoughts….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8229600" cy="4525963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As you move from </a:t>
            </a:r>
            <a:r>
              <a:rPr lang="en-US" sz="2000" u="sng">
                <a:solidFill>
                  <a:srgbClr val="3C8C93"/>
                </a:solidFill>
                <a:latin typeface="Comic Sans MS" charset="0"/>
                <a:ea typeface="ＭＳ Ｐゴシック" charset="0"/>
              </a:rPr>
              <a:t>left to right</a:t>
            </a:r>
            <a:r>
              <a:rPr lang="en-US" sz="2000">
                <a:latin typeface="Comic Sans MS" charset="0"/>
                <a:ea typeface="ＭＳ Ｐゴシック" charset="0"/>
              </a:rPr>
              <a:t>, the heat energy increases over time.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Instead of raising the temperature, the heat energy is used to provide the molecules with more energy to move around.</a:t>
            </a:r>
            <a:endParaRPr lang="en-US" sz="1800">
              <a:latin typeface="Comic Sans MS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As you move from </a:t>
            </a:r>
            <a:r>
              <a:rPr lang="en-US" sz="2000" u="sng">
                <a:solidFill>
                  <a:srgbClr val="3C8C93"/>
                </a:solidFill>
                <a:latin typeface="Comic Sans MS" charset="0"/>
                <a:ea typeface="ＭＳ Ｐゴシック" charset="0"/>
              </a:rPr>
              <a:t>right to left</a:t>
            </a:r>
            <a:r>
              <a:rPr lang="en-US" sz="2000">
                <a:latin typeface="Comic Sans MS" charset="0"/>
                <a:ea typeface="ＭＳ Ｐゴシック" charset="0"/>
              </a:rPr>
              <a:t>, the heat energy decreases (is lost to the environment, or atmosphere) over time.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Instead, the heat energy is lost because the molecules are becoming more rigid, and they do not need the extra energy for particles to move around</a:t>
            </a:r>
            <a:endParaRPr lang="en-US" sz="1800">
              <a:latin typeface="Comic Sans MS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000">
              <a:latin typeface="Comic Sans MS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Activities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ea typeface="ＭＳ Ｐゴシック" charset="0"/>
                <a:hlinkClick r:id="rId2"/>
              </a:rPr>
              <a:t>Matter Activities</a:t>
            </a:r>
            <a:endParaRPr lang="en-US">
              <a:ea typeface="ＭＳ Ｐゴシック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0" y="990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 smtClean="0">
              <a:latin typeface="Times New Roman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371600" y="2057400"/>
            <a:ext cx="7620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</a:rPr>
              <a:t>e. When we </a:t>
            </a:r>
            <a:r>
              <a:rPr lang="en-US" sz="2800" b="1" u="sng">
                <a:latin typeface="Tahoma" charset="0"/>
                <a:ea typeface="ＭＳ Ｐゴシック" charset="0"/>
              </a:rPr>
              <a:t>take away </a:t>
            </a:r>
            <a:r>
              <a:rPr lang="en-US" sz="2800">
                <a:latin typeface="Tahoma" charset="0"/>
                <a:ea typeface="ＭＳ Ｐゴシック" charset="0"/>
              </a:rPr>
              <a:t>heat (cool things down), the molecules move </a:t>
            </a:r>
            <a:r>
              <a:rPr lang="en-US" sz="2800" b="1" u="sng">
                <a:latin typeface="Tahoma" charset="0"/>
                <a:ea typeface="ＭＳ Ｐゴシック" charset="0"/>
              </a:rPr>
              <a:t>slower</a:t>
            </a:r>
            <a:r>
              <a:rPr lang="en-US" sz="2800">
                <a:latin typeface="Tahoma" charset="0"/>
                <a:ea typeface="ＭＳ Ｐゴシック" charset="0"/>
              </a:rPr>
              <a:t> which makes them move </a:t>
            </a:r>
            <a:r>
              <a:rPr lang="en-US" sz="2800" b="1" u="sng">
                <a:latin typeface="Tahoma" charset="0"/>
                <a:ea typeface="ＭＳ Ｐゴシック" charset="0"/>
              </a:rPr>
              <a:t>closer together</a:t>
            </a:r>
            <a:r>
              <a:rPr lang="en-US" sz="2800">
                <a:latin typeface="Tahoma" charset="0"/>
                <a:ea typeface="ＭＳ Ｐゴシック" charset="0"/>
              </a:rPr>
              <a:t>.  This gives them </a:t>
            </a:r>
            <a:r>
              <a:rPr lang="en-US" sz="2800" b="1" u="sng">
                <a:latin typeface="Tahoma" charset="0"/>
                <a:ea typeface="ＭＳ Ｐゴシック" charset="0"/>
              </a:rPr>
              <a:t>less energy</a:t>
            </a:r>
            <a:r>
              <a:rPr lang="en-US" sz="2800">
                <a:latin typeface="Tahoma" charset="0"/>
                <a:ea typeface="ＭＳ Ｐゴシック" charset="0"/>
              </a:rPr>
              <a:t>. </a:t>
            </a:r>
          </a:p>
          <a:p>
            <a:pPr marL="371475" indent="-371475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</a:rPr>
              <a:t>		i. Example- taking liquid water and freezing it.  (liquid to a solid) </a:t>
            </a:r>
            <a:endParaRPr lang="en-US" sz="2400">
              <a:latin typeface="Tahoma" charset="0"/>
              <a:ea typeface="ＭＳ Ｐゴシック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7793038" cy="1462088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>
                <a:ea typeface="ＭＳ Ｐゴシック" charset="0"/>
              </a:rPr>
              <a:t>Animation: </a:t>
            </a:r>
            <a:br>
              <a:rPr lang="en-US" sz="3800">
                <a:ea typeface="ＭＳ Ｐゴシック" charset="0"/>
              </a:rPr>
            </a:br>
            <a:r>
              <a:rPr lang="en-US" sz="3800">
                <a:ea typeface="ＭＳ Ｐゴシック" charset="0"/>
              </a:rPr>
              <a:t>Solids, Liquids and Gases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4196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>
                <a:ea typeface="ＭＳ Ｐゴシック" charset="0"/>
                <a:hlinkClick r:id="rId2"/>
              </a:rPr>
              <a:t>Animation</a:t>
            </a:r>
            <a:endParaRPr lang="en-US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ea typeface="ＭＳ Ｐゴシック" charset="0"/>
              </a:rPr>
              <a:t> </a:t>
            </a:r>
          </a:p>
          <a:p>
            <a:pPr eaLnBrk="1" hangingPunct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ea typeface="ＭＳ Ｐゴシック" charset="0"/>
              </a:rPr>
              <a:t>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II. Heating Curve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339" name="Text Box 18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2308225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AutoNum type="alphaLcPeriod"/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To show phase changes, a </a:t>
            </a:r>
            <a:r>
              <a:rPr lang="en-US" b="1" u="sng">
                <a:latin typeface="Times New Roman" charset="0"/>
                <a:ea typeface="ＭＳ Ｐゴシック" charset="0"/>
              </a:rPr>
              <a:t>heating curve</a:t>
            </a:r>
            <a:r>
              <a:rPr lang="en-US">
                <a:latin typeface="Times New Roman" charset="0"/>
                <a:ea typeface="ＭＳ Ｐゴシック" charset="0"/>
              </a:rPr>
              <a:t> is used. </a:t>
            </a:r>
          </a:p>
          <a:p>
            <a:pPr>
              <a:spcBef>
                <a:spcPct val="50000"/>
              </a:spcBef>
              <a:buFont typeface="Arial" charset="0"/>
              <a:buAutoNum type="alphaLcPeriod"/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A heating curve is a graph of </a:t>
            </a:r>
            <a:r>
              <a:rPr lang="en-US" b="1" u="sng">
                <a:latin typeface="Times New Roman" charset="0"/>
                <a:ea typeface="ＭＳ Ｐゴシック" charset="0"/>
              </a:rPr>
              <a:t>temperature</a:t>
            </a:r>
            <a:r>
              <a:rPr lang="en-US">
                <a:latin typeface="Times New Roman" charset="0"/>
                <a:ea typeface="ＭＳ Ｐゴシック" charset="0"/>
              </a:rPr>
              <a:t> against </a:t>
            </a:r>
            <a:r>
              <a:rPr lang="en-US" b="1" u="sng">
                <a:latin typeface="Times New Roman" charset="0"/>
                <a:ea typeface="ＭＳ Ｐゴシック" charset="0"/>
              </a:rPr>
              <a:t>time</a:t>
            </a:r>
            <a:r>
              <a:rPr lang="en-US">
                <a:latin typeface="Times New Roman" charset="0"/>
                <a:ea typeface="ＭＳ Ｐゴシック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8392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838200" y="1295400"/>
          <a:ext cx="7848600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Bitmap Image" r:id="rId3" imgW="4105848" imgH="1991003" progId="Paint.Picture">
                  <p:embed/>
                </p:oleObj>
              </mc:Choice>
              <mc:Fallback>
                <p:oleObj name="Bitmap Image" r:id="rId3" imgW="4105848" imgH="1991003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7848600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Line 3"/>
          <p:cNvSpPr>
            <a:spLocks noChangeShapeType="1"/>
          </p:cNvSpPr>
          <p:nvPr/>
        </p:nvSpPr>
        <p:spPr bwMode="auto">
          <a:xfrm flipV="1">
            <a:off x="838200" y="10668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838200" y="51054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38175" y="685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smtClean="0">
                <a:latin typeface="Times New Roman" charset="0"/>
              </a:rPr>
              <a:t>Y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839200" y="4876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smtClean="0">
                <a:latin typeface="Times New Roman" charset="0"/>
              </a:rPr>
              <a:t>X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00400" y="51816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b="1" smtClean="0"/>
              <a:t>HEAT ENERGY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-5400000">
            <a:off x="-1238250" y="2679700"/>
            <a:ext cx="339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en-US" b="1" smtClean="0">
                <a:latin typeface="Tahoma" pitchFamily="34" charset="0"/>
              </a:rPr>
              <a:t>TEMPERATURE (</a:t>
            </a:r>
            <a:r>
              <a:rPr lang="en-US" altLang="en-US" b="1" smtClean="0">
                <a:latin typeface="Tahoma" pitchFamily="34" charset="0"/>
                <a:cs typeface="Tahoma" pitchFamily="34" charset="0"/>
              </a:rPr>
              <a:t>°</a:t>
            </a:r>
            <a:r>
              <a:rPr lang="en-US" altLang="en-US" b="1" smtClean="0">
                <a:latin typeface="Tahoma" pitchFamily="34" charset="0"/>
              </a:rPr>
              <a:t>C)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76400" y="4648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smtClean="0"/>
              <a:t>Solid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smtClean="0"/>
              <a:t>Liquid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772400" y="259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400" smtClean="0"/>
              <a:t>Gas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57200" y="4724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676400" y="34575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048000" y="3429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95800" y="21494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796088" y="21304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8458200" y="762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3600" b="1" smtClean="0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1219200" y="5791200"/>
            <a:ext cx="7315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smtClean="0">
                <a:latin typeface="Times New Roman" charset="0"/>
              </a:rPr>
              <a:t>Interactive Heating Curve</a:t>
            </a:r>
          </a:p>
          <a:p>
            <a:pPr>
              <a:spcBef>
                <a:spcPct val="50000"/>
              </a:spcBef>
              <a:defRPr/>
            </a:pPr>
            <a:r>
              <a:rPr lang="en-US" sz="1800" smtClean="0">
                <a:latin typeface="Times New Roman" charset="0"/>
                <a:hlinkClick r:id="rId5"/>
              </a:rPr>
              <a:t>http://www.kentchemistry.com/links/Matter/HeatingCurve.htm</a:t>
            </a:r>
            <a:endParaRPr lang="en-US" sz="180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85800" y="4373563"/>
            <a:ext cx="2438400" cy="579437"/>
            <a:chOff x="720" y="2736"/>
            <a:chExt cx="1536" cy="365"/>
          </a:xfrm>
        </p:grpSpPr>
        <p:sp>
          <p:nvSpPr>
            <p:cNvPr id="17442" name="Line 3"/>
            <p:cNvSpPr>
              <a:spLocks noChangeShapeType="1"/>
            </p:cNvSpPr>
            <p:nvPr/>
          </p:nvSpPr>
          <p:spPr bwMode="auto">
            <a:xfrm>
              <a:off x="1038" y="29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43" name="Text Box 4"/>
            <p:cNvSpPr txBox="1">
              <a:spLocks noChangeArrowheads="1"/>
            </p:cNvSpPr>
            <p:nvPr/>
          </p:nvSpPr>
          <p:spPr bwMode="auto">
            <a:xfrm>
              <a:off x="720" y="2736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b="1" smtClean="0">
                  <a:solidFill>
                    <a:schemeClr val="accent2"/>
                  </a:solidFill>
                </a:rPr>
                <a:t>A		B</a:t>
              </a:r>
            </a:p>
          </p:txBody>
        </p:sp>
      </p:grp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685800" y="5059363"/>
            <a:ext cx="2438400" cy="579437"/>
            <a:chOff x="720" y="2736"/>
            <a:chExt cx="1536" cy="365"/>
          </a:xfrm>
        </p:grpSpPr>
        <p:sp>
          <p:nvSpPr>
            <p:cNvPr id="17440" name="Line 6"/>
            <p:cNvSpPr>
              <a:spLocks noChangeShapeType="1"/>
            </p:cNvSpPr>
            <p:nvPr/>
          </p:nvSpPr>
          <p:spPr bwMode="auto">
            <a:xfrm>
              <a:off x="1038" y="29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41" name="Text Box 7"/>
            <p:cNvSpPr txBox="1">
              <a:spLocks noChangeArrowheads="1"/>
            </p:cNvSpPr>
            <p:nvPr/>
          </p:nvSpPr>
          <p:spPr bwMode="auto">
            <a:xfrm>
              <a:off x="720" y="2736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b="1" smtClean="0">
                  <a:solidFill>
                    <a:schemeClr val="accent2"/>
                  </a:solidFill>
                </a:rPr>
                <a:t>B		C</a:t>
              </a:r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685800" y="5821363"/>
            <a:ext cx="2438400" cy="579437"/>
            <a:chOff x="720" y="2736"/>
            <a:chExt cx="1536" cy="365"/>
          </a:xfrm>
        </p:grpSpPr>
        <p:sp>
          <p:nvSpPr>
            <p:cNvPr id="17438" name="Line 9"/>
            <p:cNvSpPr>
              <a:spLocks noChangeShapeType="1"/>
            </p:cNvSpPr>
            <p:nvPr/>
          </p:nvSpPr>
          <p:spPr bwMode="auto">
            <a:xfrm>
              <a:off x="1038" y="29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39" name="Text Box 10"/>
            <p:cNvSpPr txBox="1">
              <a:spLocks noChangeArrowheads="1"/>
            </p:cNvSpPr>
            <p:nvPr/>
          </p:nvSpPr>
          <p:spPr bwMode="auto">
            <a:xfrm>
              <a:off x="720" y="2736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b="1" smtClean="0">
                  <a:solidFill>
                    <a:schemeClr val="accent2"/>
                  </a:solidFill>
                </a:rPr>
                <a:t>C		D</a:t>
              </a:r>
            </a:p>
          </p:txBody>
        </p: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5105400" y="4371975"/>
            <a:ext cx="2438400" cy="579438"/>
            <a:chOff x="720" y="2736"/>
            <a:chExt cx="1536" cy="365"/>
          </a:xfrm>
        </p:grpSpPr>
        <p:sp>
          <p:nvSpPr>
            <p:cNvPr id="17436" name="Line 12"/>
            <p:cNvSpPr>
              <a:spLocks noChangeShapeType="1"/>
            </p:cNvSpPr>
            <p:nvPr/>
          </p:nvSpPr>
          <p:spPr bwMode="auto">
            <a:xfrm>
              <a:off x="1038" y="29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37" name="Text Box 13"/>
            <p:cNvSpPr txBox="1">
              <a:spLocks noChangeArrowheads="1"/>
            </p:cNvSpPr>
            <p:nvPr/>
          </p:nvSpPr>
          <p:spPr bwMode="auto">
            <a:xfrm>
              <a:off x="720" y="2736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b="1" smtClean="0">
                  <a:solidFill>
                    <a:schemeClr val="accent2"/>
                  </a:solidFill>
                </a:rPr>
                <a:t>D		E</a:t>
              </a:r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5105400" y="5059363"/>
            <a:ext cx="2438400" cy="579437"/>
            <a:chOff x="720" y="2736"/>
            <a:chExt cx="1536" cy="365"/>
          </a:xfrm>
        </p:grpSpPr>
        <p:sp>
          <p:nvSpPr>
            <p:cNvPr id="17434" name="Line 15"/>
            <p:cNvSpPr>
              <a:spLocks noChangeShapeType="1"/>
            </p:cNvSpPr>
            <p:nvPr/>
          </p:nvSpPr>
          <p:spPr bwMode="auto">
            <a:xfrm>
              <a:off x="1038" y="29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35" name="Text Box 16"/>
            <p:cNvSpPr txBox="1">
              <a:spLocks noChangeArrowheads="1"/>
            </p:cNvSpPr>
            <p:nvPr/>
          </p:nvSpPr>
          <p:spPr bwMode="auto">
            <a:xfrm>
              <a:off x="720" y="2736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b="1" smtClean="0">
                  <a:solidFill>
                    <a:schemeClr val="accent2"/>
                  </a:solidFill>
                </a:rPr>
                <a:t>E		F</a:t>
              </a:r>
            </a:p>
          </p:txBody>
        </p:sp>
      </p:grp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0" y="4373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smtClean="0"/>
              <a:t>Yes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048000" y="50593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033713" y="5805488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smtClean="0"/>
              <a:t>Yes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7391400" y="4371975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7424738" y="50593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smtClean="0"/>
              <a:t>Yes</a:t>
            </a:r>
          </a:p>
        </p:txBody>
      </p: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1123950" y="-268288"/>
            <a:ext cx="6972300" cy="4535488"/>
            <a:chOff x="708" y="-169"/>
            <a:chExt cx="4392" cy="2857"/>
          </a:xfrm>
        </p:grpSpPr>
        <p:sp>
          <p:nvSpPr>
            <p:cNvPr id="17421" name="Text Box 23"/>
            <p:cNvSpPr txBox="1">
              <a:spLocks noChangeArrowheads="1"/>
            </p:cNvSpPr>
            <p:nvPr/>
          </p:nvSpPr>
          <p:spPr bwMode="auto">
            <a:xfrm>
              <a:off x="1104" y="2400"/>
              <a:ext cx="3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charset="0"/>
                <a:buNone/>
                <a:defRPr/>
              </a:pPr>
              <a:r>
                <a:rPr lang="en-US" sz="2400" b="1" smtClean="0">
                  <a:solidFill>
                    <a:srgbClr val="FF0000"/>
                  </a:solidFill>
                </a:rPr>
                <a:t>Is the temperature changing from:</a:t>
              </a:r>
            </a:p>
          </p:txBody>
        </p:sp>
        <p:grpSp>
          <p:nvGrpSpPr>
            <p:cNvPr id="17422" name="Group 24"/>
            <p:cNvGrpSpPr>
              <a:grpSpLocks/>
            </p:cNvGrpSpPr>
            <p:nvPr/>
          </p:nvGrpSpPr>
          <p:grpSpPr bwMode="auto">
            <a:xfrm>
              <a:off x="708" y="-169"/>
              <a:ext cx="4392" cy="2528"/>
              <a:chOff x="504" y="-169"/>
              <a:chExt cx="4392" cy="2528"/>
            </a:xfrm>
          </p:grpSpPr>
          <p:graphicFrame>
            <p:nvGraphicFramePr>
              <p:cNvPr id="17423" name="Object 25"/>
              <p:cNvGraphicFramePr>
                <a:graphicFrameLocks noChangeAspect="1"/>
              </p:cNvGraphicFramePr>
              <p:nvPr/>
            </p:nvGraphicFramePr>
            <p:xfrm>
              <a:off x="776" y="254"/>
              <a:ext cx="3964" cy="18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44" name="Bitmap Image" r:id="rId3" imgW="4105848" imgH="1991003" progId="Paint.Picture">
                      <p:embed/>
                    </p:oleObj>
                  </mc:Choice>
                  <mc:Fallback>
                    <p:oleObj name="Bitmap Image" r:id="rId3" imgW="4105848" imgH="1991003" progId="Paint.Picture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6" y="254"/>
                            <a:ext cx="3964" cy="18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424" name="Text Box 26"/>
              <p:cNvSpPr txBox="1">
                <a:spLocks noChangeArrowheads="1"/>
              </p:cNvSpPr>
              <p:nvPr/>
            </p:nvSpPr>
            <p:spPr bwMode="auto">
              <a:xfrm>
                <a:off x="1242" y="2128"/>
                <a:ext cx="145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sz="1800" b="1" smtClean="0"/>
                  <a:t>HEAT ENERGY</a:t>
                </a:r>
              </a:p>
            </p:txBody>
          </p:sp>
          <p:sp>
            <p:nvSpPr>
              <p:cNvPr id="17425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-444" y="786"/>
                <a:ext cx="214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  <a:defRPr/>
                </a:pPr>
                <a:r>
                  <a:rPr lang="en-US" altLang="en-US" sz="1800" b="1" smtClean="0">
                    <a:latin typeface="Tahoma" pitchFamily="34" charset="0"/>
                  </a:rPr>
                  <a:t>TEMPERATURE (</a:t>
                </a:r>
                <a:r>
                  <a:rPr lang="en-US" altLang="en-US" sz="1800" b="1" smtClean="0">
                    <a:latin typeface="Tahoma" pitchFamily="34" charset="0"/>
                    <a:cs typeface="Tahoma" pitchFamily="34" charset="0"/>
                  </a:rPr>
                  <a:t>°</a:t>
                </a:r>
                <a:r>
                  <a:rPr lang="en-US" altLang="en-US" sz="1800" b="1" smtClean="0">
                    <a:latin typeface="Tahoma" pitchFamily="34" charset="0"/>
                  </a:rPr>
                  <a:t>C)</a:t>
                </a:r>
              </a:p>
            </p:txBody>
          </p:sp>
          <p:sp>
            <p:nvSpPr>
              <p:cNvPr id="17426" name="Text Box 28"/>
              <p:cNvSpPr txBox="1">
                <a:spLocks noChangeArrowheads="1"/>
              </p:cNvSpPr>
              <p:nvPr/>
            </p:nvSpPr>
            <p:spPr bwMode="auto">
              <a:xfrm>
                <a:off x="504" y="1891"/>
                <a:ext cx="3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A</a:t>
                </a:r>
              </a:p>
            </p:txBody>
          </p:sp>
          <p:sp>
            <p:nvSpPr>
              <p:cNvPr id="17427" name="Text Box 29"/>
              <p:cNvSpPr txBox="1">
                <a:spLocks noChangeArrowheads="1"/>
              </p:cNvSpPr>
              <p:nvPr/>
            </p:nvSpPr>
            <p:spPr bwMode="auto">
              <a:xfrm>
                <a:off x="1104" y="1267"/>
                <a:ext cx="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17428" name="Text Box 30"/>
              <p:cNvSpPr txBox="1">
                <a:spLocks noChangeArrowheads="1"/>
              </p:cNvSpPr>
              <p:nvPr/>
            </p:nvSpPr>
            <p:spPr bwMode="auto">
              <a:xfrm>
                <a:off x="1810" y="1258"/>
                <a:ext cx="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17429" name="Text Box 31"/>
              <p:cNvSpPr txBox="1">
                <a:spLocks noChangeArrowheads="1"/>
              </p:cNvSpPr>
              <p:nvPr/>
            </p:nvSpPr>
            <p:spPr bwMode="auto">
              <a:xfrm>
                <a:off x="2544" y="643"/>
                <a:ext cx="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sp>
            <p:nvSpPr>
              <p:cNvPr id="17430" name="Text Box 32"/>
              <p:cNvSpPr txBox="1">
                <a:spLocks noChangeArrowheads="1"/>
              </p:cNvSpPr>
              <p:nvPr/>
            </p:nvSpPr>
            <p:spPr bwMode="auto">
              <a:xfrm>
                <a:off x="3769" y="624"/>
                <a:ext cx="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17431" name="Text Box 33"/>
              <p:cNvSpPr txBox="1">
                <a:spLocks noChangeArrowheads="1"/>
              </p:cNvSpPr>
              <p:nvPr/>
            </p:nvSpPr>
            <p:spPr bwMode="auto">
              <a:xfrm>
                <a:off x="4585" y="19"/>
                <a:ext cx="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eaLnBrk="0" hangingPunct="0">
                  <a:buFont typeface="Wingdings" charset="0"/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charset="0"/>
                  <a:buNone/>
                  <a:defRPr/>
                </a:pPr>
                <a:r>
                  <a:rPr lang="en-US" b="1" smtClean="0">
                    <a:solidFill>
                      <a:schemeClr val="accent2"/>
                    </a:solidFill>
                  </a:rPr>
                  <a:t>F</a:t>
                </a:r>
              </a:p>
            </p:txBody>
          </p:sp>
          <p:sp>
            <p:nvSpPr>
              <p:cNvPr id="17432" name="Line 34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41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7433" name="Line 35"/>
              <p:cNvSpPr>
                <a:spLocks noChangeShapeType="1"/>
              </p:cNvSpPr>
              <p:nvPr/>
            </p:nvSpPr>
            <p:spPr bwMode="auto">
              <a:xfrm flipV="1">
                <a:off x="738" y="192"/>
                <a:ext cx="0" cy="19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utoUpdateAnimBg="0"/>
      <p:bldP spid="14354" grpId="0" autoUpdateAnimBg="0"/>
      <p:bldP spid="14355" grpId="0" autoUpdateAnimBg="0"/>
      <p:bldP spid="14356" grpId="0" autoUpdateAnimBg="0"/>
      <p:bldP spid="14357" grpId="0" autoUpdateAnimBg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8345</TotalTime>
  <Words>793</Words>
  <Application>Microsoft Office PowerPoint</Application>
  <PresentationFormat>On-screen Show (4:3)</PresentationFormat>
  <Paragraphs>251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51" baseType="lpstr">
      <vt:lpstr>Times New Roman</vt:lpstr>
      <vt:lpstr>MS PGothic</vt:lpstr>
      <vt:lpstr>Arial</vt:lpstr>
      <vt:lpstr>Tahoma</vt:lpstr>
      <vt:lpstr>Wingdings</vt:lpstr>
      <vt:lpstr>Calibri</vt:lpstr>
      <vt:lpstr>Arial Black</vt:lpstr>
      <vt:lpstr>Verdana</vt:lpstr>
      <vt:lpstr>Sylfaen</vt:lpstr>
      <vt:lpstr>Kristen ITC</vt:lpstr>
      <vt:lpstr>Comic Sans MS</vt:lpstr>
      <vt:lpstr>Balance</vt:lpstr>
      <vt:lpstr>Clouds</vt:lpstr>
      <vt:lpstr>Glass Layers</vt:lpstr>
      <vt:lpstr>Cliff</vt:lpstr>
      <vt:lpstr>Fireworks</vt:lpstr>
      <vt:lpstr>Radial</vt:lpstr>
      <vt:lpstr>Blends</vt:lpstr>
      <vt:lpstr>Bitmap Image</vt:lpstr>
      <vt:lpstr>Unit 3-2</vt:lpstr>
      <vt:lpstr>I. Phase Changes</vt:lpstr>
      <vt:lpstr>PowerPoint Presentation</vt:lpstr>
      <vt:lpstr>PowerPoint Presentation</vt:lpstr>
      <vt:lpstr>Animation:  Solids, Liquids and Gases</vt:lpstr>
      <vt:lpstr> II. Heating Curve </vt:lpstr>
      <vt:lpstr>PowerPoint Presentation</vt:lpstr>
      <vt:lpstr>PowerPoint Presentation</vt:lpstr>
      <vt:lpstr>PowerPoint Presentation</vt:lpstr>
      <vt:lpstr>PowerPoint Presentation</vt:lpstr>
      <vt:lpstr>III. Melting</vt:lpstr>
      <vt:lpstr>PowerPoint Presentation</vt:lpstr>
      <vt:lpstr>IV. Freezing</vt:lpstr>
      <vt:lpstr>PowerPoint Presentation</vt:lpstr>
      <vt:lpstr>V. Vaporization (Evaporation/Boiling) </vt:lpstr>
      <vt:lpstr>PowerPoint Presentation</vt:lpstr>
      <vt:lpstr>PowerPoint Presentation</vt:lpstr>
      <vt:lpstr>VI. Condensation</vt:lpstr>
      <vt:lpstr>PowerPoint Presentation</vt:lpstr>
      <vt:lpstr>PowerPoint Presentation</vt:lpstr>
      <vt:lpstr>All together!</vt:lpstr>
      <vt:lpstr>VII. Sublimation</vt:lpstr>
      <vt:lpstr>VIII. Deposition </vt:lpstr>
      <vt:lpstr>PowerPoint Presentation</vt:lpstr>
      <vt:lpstr>PowerPoint Presentation</vt:lpstr>
      <vt:lpstr>PowerPoint Presentation</vt:lpstr>
      <vt:lpstr>VIII. Important Temperatures</vt:lpstr>
      <vt:lpstr>PowerPoint Presentation</vt:lpstr>
      <vt:lpstr>PowerPoint Presentation</vt:lpstr>
      <vt:lpstr>PowerPoint Presentation</vt:lpstr>
      <vt:lpstr>Some general thoughts….</vt:lpstr>
      <vt:lpstr>Activities</vt:lpstr>
    </vt:vector>
  </TitlesOfParts>
  <Company>perry/joseph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3-1</dc:title>
  <dc:creator>perry/joseph User</dc:creator>
  <cp:lastModifiedBy>Brittny Pannizzo</cp:lastModifiedBy>
  <cp:revision>31</cp:revision>
  <cp:lastPrinted>2015-10-19T14:29:13Z</cp:lastPrinted>
  <dcterms:created xsi:type="dcterms:W3CDTF">2014-03-11T02:01:35Z</dcterms:created>
  <dcterms:modified xsi:type="dcterms:W3CDTF">2017-10-31T01:22:16Z</dcterms:modified>
</cp:coreProperties>
</file>