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3"/>
  </p:notesMasterIdLst>
  <p:handoutMasterIdLst>
    <p:handoutMasterId r:id="rId74"/>
  </p:handoutMasterIdLst>
  <p:sldIdLst>
    <p:sldId id="256" r:id="rId5"/>
    <p:sldId id="257" r:id="rId6"/>
    <p:sldId id="262" r:id="rId7"/>
    <p:sldId id="294" r:id="rId8"/>
    <p:sldId id="285" r:id="rId9"/>
    <p:sldId id="284" r:id="rId10"/>
    <p:sldId id="287" r:id="rId11"/>
    <p:sldId id="286" r:id="rId12"/>
    <p:sldId id="258" r:id="rId13"/>
    <p:sldId id="260" r:id="rId14"/>
    <p:sldId id="261" r:id="rId15"/>
    <p:sldId id="259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71" r:id="rId25"/>
    <p:sldId id="289" r:id="rId26"/>
    <p:sldId id="288" r:id="rId27"/>
    <p:sldId id="290" r:id="rId28"/>
    <p:sldId id="291" r:id="rId29"/>
    <p:sldId id="273" r:id="rId30"/>
    <p:sldId id="278" r:id="rId31"/>
    <p:sldId id="277" r:id="rId32"/>
    <p:sldId id="279" r:id="rId33"/>
    <p:sldId id="276" r:id="rId34"/>
    <p:sldId id="281" r:id="rId35"/>
    <p:sldId id="282" r:id="rId36"/>
    <p:sldId id="304" r:id="rId37"/>
    <p:sldId id="305" r:id="rId38"/>
    <p:sldId id="306" r:id="rId39"/>
    <p:sldId id="307" r:id="rId40"/>
    <p:sldId id="308" r:id="rId41"/>
    <p:sldId id="309" r:id="rId42"/>
    <p:sldId id="331" r:id="rId43"/>
    <p:sldId id="332" r:id="rId44"/>
    <p:sldId id="333" r:id="rId45"/>
    <p:sldId id="351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6" r:id="rId55"/>
    <p:sldId id="343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50" r:id="rId65"/>
    <p:sldId id="303" r:id="rId66"/>
    <p:sldId id="344" r:id="rId67"/>
    <p:sldId id="352" r:id="rId68"/>
    <p:sldId id="345" r:id="rId69"/>
    <p:sldId id="348" r:id="rId70"/>
    <p:sldId id="347" r:id="rId71"/>
    <p:sldId id="349" r:id="rId72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CEE3D6-8AA5-4085-BB88-5E8CE08ECD4D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1AEAF5-1A9A-40EC-921E-A50BE132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673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E914A8-3FE1-4043-8E66-6D8CABF9889D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2750"/>
          </a:xfrm>
          <a:prstGeom prst="rect">
            <a:avLst/>
          </a:prstGeom>
        </p:spPr>
        <p:txBody>
          <a:bodyPr vert="horz" lIns="94055" tIns="47028" rIns="94055" bIns="4702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B86424-DAF8-41DF-AAA2-D50BEFCB1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9131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50DB04-729D-4962-A431-F5F77D9CD9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FCDDAD-BEB7-4624-841E-AC65CF97A5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08D26D-93BD-4528-9E4D-8496F2F8F5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AAF791-B0E6-4F5F-9A7B-CAEF767F74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504871-DDE2-4064-82BF-91AD271521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6F117D-D276-405C-A569-115C084CE9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79B37-06A5-4810-BDD3-43A5C28CAA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ECDD08-E443-4B4F-9141-8E819751F7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272FE5-FC32-47BF-8830-5CE3EFC4C6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6AEE47-E08F-4774-A2D7-363EA61E22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64819E-C3DC-41FD-B796-4B958761E9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264015-8BD7-4823-8147-CA654F4972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01613-CC57-49E1-A2C4-25245C32E1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FBF2EF-D5C0-494C-BBE5-91DD768715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EDAEC5-0DE6-4085-B46D-A2325EFFC4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D4D6DD-5754-4368-B7E0-1D1D732659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475899-6B56-4A2A-BB99-2E5D9AB16A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8A8F2E-29A9-466F-B4B1-B6BBACC135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A4E605-A81B-4880-876A-1020AB5EA2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220CC7-0D6F-4B2D-A1A2-11DBADEA3A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B2F2A9-658E-4156-B55A-1E42A4C701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3AC151-3C22-4FD6-8BB7-997423D33E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1F1B43-0226-4114-9AAE-C99E0F3931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8B2CC4-849F-43E1-9655-2081A7544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AA665E-84F0-43EE-AF7E-06992756FA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BFE54-00CF-4979-99CD-95D14C6612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6C93F0-38DB-4A82-89FB-06F030D1D5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4DDA-9B4D-4467-B60C-67CC9F16141D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BC05-2F13-42E8-923C-E2D3CE462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A37E-FB81-4A97-B52F-939E90F31232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2E7D-6191-4AAB-9C85-A1BD04368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41F7-53FF-48B8-9AC8-B7B411D9CDD5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0477-5E3F-43F3-993A-BAD4F4AE3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15797B-F045-42DD-9DA6-3A767AAE8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1D879-D5D9-4D47-A754-CCCCD7DBF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F1A760-3A76-48D3-A4F3-74B2E1697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5EECD5-6243-4DAB-8FC1-AB6397E62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3851A9-DA96-479C-9DB5-56C3F3B40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59FD4A-CBB5-4B19-9C1F-36C0700AF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E499DA-6EF8-4B64-837D-3C7CD94B2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BFA992-E54D-4710-8754-F74DE133F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AE0C-C5F8-4EA5-892E-878922C49DA6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B42A-E265-42CC-A584-2B1F4DB6C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3C9B75-2266-44D9-A2D7-86082CF3D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79EC37-FD8C-42DF-9885-FCBD3DCBF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92C0E3-FE7E-44FE-8D89-49E20A212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9655D1-56DB-4CC8-BDD9-0F75F7A31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9E4E17-B68D-4AD0-9DF0-6AB2A527C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2A9C00-2269-4A49-B997-D9936BFC5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736BED-2E9E-4E21-BD2D-31276FF8F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BB3A4F-BF49-4E35-93E0-2760D1C7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CCDE26-13CD-45BD-846A-48956648D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FD8F25-A42E-4BDD-B473-0F88E7274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4898B-7698-4B7A-8225-33A2A5E3A3AE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CE0D-C812-47D1-A8B7-BB8530A67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2769E3-2A6E-4EA7-B51D-10791994A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F9F523-C051-4C7F-BFEB-19A410403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EC70FF-097D-4CDB-A9AB-4F7A9DC4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0D4779-FC92-4C70-A6CE-6C601FE08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7336-EDAF-4B25-826E-D633D985325A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4AEC-64AF-4EF0-B8CF-831E192AB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FFDD-F8A5-4613-B9FD-69A8ADAFBED5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0CD8-1408-4A41-89B9-1D6A8170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1575-B131-4B25-89DA-D865DF37C220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B2EB-C155-4E7A-A082-AC89E47F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C9FA-F387-45E8-A873-A609A84E22BB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B274-4DEE-481A-A4DA-02DD6891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8338-7F35-4BD1-93AD-8C3F66925219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3505-9E96-42F8-9FAA-9E1F1841A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AA8A-373A-4114-A6DF-94388E16ED04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EDB3-2D99-45C0-802B-31501380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E45D-EED5-4B07-A4DF-46454078AC12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7510-1677-4636-8EE3-374BA3314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71D3-D6D3-47CF-860B-3BE02697B904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2285-B436-420F-927D-A9C8EEBF2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6578-2C48-441C-A552-D3C99173FF9B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D04D-60F0-4249-98C5-D5D6FA021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9F0A-6B48-41CB-9755-C4FDC6C45211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5EA4F-5C48-4C18-89DD-57065736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33FC-5E75-490A-84BA-0D13C54B56BE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C297-53B6-4345-AF98-F3674FC4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3EDF-4429-4211-8E3F-BD59C11C128E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154-C7DF-44F2-A12A-7D1A0C04E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B303-7989-49D8-A6AD-28D225A0F9B4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2F680-3439-4215-94C7-E2656E556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D736-57FF-4995-BEE9-EB6D7E477DA4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1C73-CEBA-4989-9872-5DEB75F8F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0EDA-4EB5-4ED2-9471-CE350D96267B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C8D2-6FEA-452C-8E14-845090BD5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C64B0-AFCF-446C-9562-43208C5A7902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2786-0001-4D7B-9B65-21C795B44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DDF4-5134-4653-BF12-38406CC872CD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AD08-079B-41EE-AAB9-0682B45E8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E7436A-5457-43B6-BF18-0A7834144833}" type="datetimeFigureOut">
              <a:rPr lang="en-US"/>
              <a:pPr>
                <a:defRPr/>
              </a:pPr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7ACC24-3BB7-46D4-84FB-CA4DCAE67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B299765-296C-480B-8432-6F90D9D7A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8028048-4311-488E-910E-15CEE6C5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3789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3B4A41B-7ECD-49C4-974C-185464AA4F64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742C5489-8F37-40D7-96FB-6F8800C38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789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51" r:id="rId9"/>
    <p:sldLayoutId id="2147483720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5091562?pg=embed&amp;sec=1509156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7/73/Cirrus_clouds2.jpg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aos.wisc.edu/~hopkins/aos100/oclfnt.gif&amp;imgrefurl=http://www.aos.wisc.edu/~hopkins/aos100/sfc-anl.htm&amp;usg=__ONiXpsPk5SVkuBn4CKL_I6B-BT8=&amp;h=80&amp;w=396&amp;sz=1&amp;hl=en&amp;start=37&amp;itbs=1&amp;tbnid=14Ivc57MfFkbZM:&amp;tbnh=25&amp;tbnw=124&amp;prev=/images?q=occluded+front+symbol&amp;start=20&amp;hl=en&amp;safe=active&amp;sa=N&amp;gbv=2&amp;ndsp=20&amp;tbs=isch: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seday.com/lightning.htm" TargetMode="Externa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dsc.discovery.com/tv/storm-chasers/" TargetMode="Externa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dsc.discovery.com/news/video/hurricanegallery.html" TargetMode="Externa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52227" name="Picture 5" descr="C:\Users\Phil\Desktop\Student Teaching\Earth Science\Pictures\clou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" y="990600"/>
            <a:ext cx="8458200" cy="460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GENERAL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UNIT 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WEATHER AND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/>
          <p:cNvSpPr>
            <a:spLocks noGrp="1"/>
          </p:cNvSpPr>
          <p:nvPr>
            <p:ph idx="1"/>
          </p:nvPr>
        </p:nvSpPr>
        <p:spPr>
          <a:xfrm>
            <a:off x="34925" y="1752600"/>
            <a:ext cx="8991600" cy="54864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9600" b="1" smtClean="0">
                <a:hlinkClick r:id="rId3"/>
              </a:rPr>
              <a:t>Weather Balloon To Space</a:t>
            </a:r>
            <a:endParaRPr lang="en-US" sz="9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25400"/>
            <a:ext cx="8229600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Layers of the Atmosphere</a:t>
            </a:r>
            <a:endParaRPr lang="en-US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3" name="Content Placeholder 3" descr="layers-of-the-atmosphe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3" y="615950"/>
            <a:ext cx="7696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Layers of the Atmosphere</a:t>
            </a:r>
            <a:endParaRPr lang="en-US" b="1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1275" y="685800"/>
            <a:ext cx="8890000" cy="1219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z="2600" b="1" smtClean="0">
              <a:solidFill>
                <a:srgbClr val="FF0000"/>
              </a:solidFill>
            </a:endParaRPr>
          </a:p>
          <a:p>
            <a:pPr marL="914400" lvl="2" indent="0">
              <a:buFont typeface="Arial" charset="0"/>
              <a:buNone/>
            </a:pPr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9525" y="1066800"/>
            <a:ext cx="91440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00B0F0"/>
                </a:solidFill>
                <a:latin typeface="+mn-lt"/>
              </a:rPr>
              <a:t>Troposphere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Closest to the ground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All weather happens here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This is air you breathe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Temperature  decrease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Pressure decreases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Layers of the Atmosphere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0070C0"/>
                </a:solidFill>
                <a:latin typeface="+mn-lt"/>
              </a:rPr>
              <a:t>Stratosphere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70C0"/>
              </a:solidFill>
              <a:latin typeface="+mn-lt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Ozone is inside this layer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Ozone – layer of oxygen gas that absorbs the suns radiation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Temperature increases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Pressure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Layers of the Atmosphere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b="1" dirty="0">
                <a:solidFill>
                  <a:srgbClr val="7030A0"/>
                </a:solidFill>
              </a:rPr>
              <a:t>Mesosphere</a:t>
            </a:r>
          </a:p>
          <a:p>
            <a:pPr marL="171450" indent="-17145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7030A0"/>
                </a:solidFill>
              </a:rPr>
              <a:t>Meteors burn up in this layer</a:t>
            </a:r>
          </a:p>
          <a:p>
            <a:pPr marL="171450" indent="-17145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7030A0"/>
                </a:solidFill>
              </a:rPr>
              <a:t>Temperature decreases</a:t>
            </a:r>
          </a:p>
          <a:p>
            <a:pPr marL="171450" indent="-17145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7030A0"/>
                </a:solidFill>
              </a:rPr>
              <a:t>Pressure </a:t>
            </a:r>
            <a:r>
              <a:rPr lang="en-US" sz="4000" b="1" dirty="0" smtClean="0">
                <a:solidFill>
                  <a:srgbClr val="7030A0"/>
                </a:solidFill>
              </a:rPr>
              <a:t>decreases</a:t>
            </a:r>
            <a:endParaRPr lang="en-US" sz="4000" b="1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Layers of the Atmosphere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1490663"/>
            <a:ext cx="9144000" cy="3722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latin typeface="+mn-lt"/>
              </a:rPr>
              <a:t>Thermosphere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+mn-lt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Last layer of air before entering space</a:t>
            </a: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Temperature increases</a:t>
            </a: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Pressure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6000" b="1" smtClean="0"/>
              <a:t>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dirty="0" smtClean="0"/>
              <a:t>As you increase your </a:t>
            </a:r>
            <a:r>
              <a:rPr lang="en-US" sz="5400" b="1" u="sng" dirty="0" smtClean="0">
                <a:solidFill>
                  <a:srgbClr val="FFC000"/>
                </a:solidFill>
              </a:rPr>
              <a:t>altitude</a:t>
            </a:r>
            <a:r>
              <a:rPr lang="en-US" sz="5400" dirty="0" smtClean="0"/>
              <a:t> (Height off the ground):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u="sng" dirty="0">
                <a:solidFill>
                  <a:srgbClr val="00B0F0"/>
                </a:solidFill>
              </a:rPr>
              <a:t>AIR PRESSURE </a:t>
            </a:r>
            <a:r>
              <a:rPr lang="en-US" sz="4400" b="1" u="sng" dirty="0" smtClean="0">
                <a:solidFill>
                  <a:srgbClr val="00B0F0"/>
                </a:solidFill>
              </a:rPr>
              <a:t>DECREASES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b="1" u="sng" dirty="0">
              <a:solidFill>
                <a:srgbClr val="00B0F0"/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u="sng" dirty="0">
                <a:solidFill>
                  <a:srgbClr val="FF0000"/>
                </a:solidFill>
              </a:rPr>
              <a:t>AIR TEMPERATURE DECREASES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in the </a:t>
            </a:r>
            <a:r>
              <a:rPr lang="en-US" sz="4400" dirty="0" smtClean="0"/>
              <a:t>Troposphere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000" b="1" smtClean="0"/>
              <a:t>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1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/>
              <a:t>Air Pressure </a:t>
            </a:r>
            <a:r>
              <a:rPr lang="en-US" sz="5400" dirty="0"/>
              <a:t>– the amount of </a:t>
            </a:r>
            <a:r>
              <a:rPr lang="en-US" sz="5400" b="1" dirty="0">
                <a:solidFill>
                  <a:srgbClr val="00B0F0"/>
                </a:solidFill>
              </a:rPr>
              <a:t>force the atmosphere </a:t>
            </a:r>
            <a:r>
              <a:rPr lang="en-US" sz="5400" dirty="0"/>
              <a:t>is pushing down on you.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5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/>
              <a:t>Temperature</a:t>
            </a:r>
            <a:r>
              <a:rPr lang="en-US" sz="5400" dirty="0"/>
              <a:t> – the </a:t>
            </a:r>
            <a:r>
              <a:rPr lang="en-US" sz="5400" b="1" dirty="0">
                <a:solidFill>
                  <a:srgbClr val="FF0000"/>
                </a:solidFill>
              </a:rPr>
              <a:t>amount of heat </a:t>
            </a:r>
            <a:r>
              <a:rPr lang="en-US" sz="5400" dirty="0"/>
              <a:t>in the atmosphere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TRANSFER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41275" y="1524000"/>
            <a:ext cx="9067800" cy="1524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u="sng" smtClean="0">
                <a:solidFill>
                  <a:srgbClr val="FF0000"/>
                </a:solidFill>
              </a:rPr>
              <a:t>Heat</a:t>
            </a:r>
            <a:r>
              <a:rPr lang="en-US" b="1" smtClean="0"/>
              <a:t> can move from one object to another in </a:t>
            </a:r>
          </a:p>
          <a:p>
            <a:pPr marL="0" indent="0" algn="ctr">
              <a:buFont typeface="Arial" charset="0"/>
              <a:buNone/>
            </a:pPr>
            <a:r>
              <a:rPr lang="en-US" b="1" u="sng" smtClean="0">
                <a:solidFill>
                  <a:srgbClr val="FF0000"/>
                </a:solidFill>
              </a:rPr>
              <a:t>3 different ways</a:t>
            </a:r>
            <a:r>
              <a:rPr lang="en-US" b="1" smtClean="0"/>
              <a:t>.</a:t>
            </a:r>
          </a:p>
        </p:txBody>
      </p:sp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0" y="29718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1. </a:t>
            </a:r>
            <a:r>
              <a:rPr lang="en-US" sz="6000">
                <a:latin typeface="Calibri" pitchFamily="34" charset="0"/>
              </a:rPr>
              <a:t>CONDUCTION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26988" y="41592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2. </a:t>
            </a:r>
            <a:r>
              <a:rPr lang="en-US" sz="6000">
                <a:latin typeface="Calibri" pitchFamily="34" charset="0"/>
              </a:rPr>
              <a:t>CONVECTION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0" y="5421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3. </a:t>
            </a:r>
            <a:r>
              <a:rPr lang="en-US" sz="6000">
                <a:latin typeface="Calibri" pitchFamily="34" charset="0"/>
              </a:rPr>
              <a:t>RADIATION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b="1" smtClean="0"/>
              <a:t>HEAT TRANSFER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600" b="1" smtClean="0"/>
              <a:t>CONDUCTION</a:t>
            </a:r>
            <a:r>
              <a:rPr lang="en-US" sz="3600" smtClean="0"/>
              <a:t> – the movement of </a:t>
            </a:r>
            <a:r>
              <a:rPr lang="en-US" sz="3600" b="1" smtClean="0">
                <a:solidFill>
                  <a:srgbClr val="FF0000"/>
                </a:solidFill>
              </a:rPr>
              <a:t>heat through solid</a:t>
            </a:r>
            <a:r>
              <a:rPr lang="en-US" sz="3600" smtClean="0"/>
              <a:t> materials that are </a:t>
            </a:r>
            <a:r>
              <a:rPr lang="en-US" sz="3600" b="1" smtClean="0">
                <a:solidFill>
                  <a:srgbClr val="FF0000"/>
                </a:solidFill>
              </a:rPr>
              <a:t>physically touching.</a:t>
            </a:r>
          </a:p>
        </p:txBody>
      </p:sp>
      <p:pic>
        <p:nvPicPr>
          <p:cNvPr id="88067" name="Content Placeholder 3" descr="conduc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708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600" b="1" smtClean="0"/>
              <a:t>What is weather?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581400" y="1371600"/>
            <a:ext cx="5638800" cy="5257800"/>
          </a:xfrm>
        </p:spPr>
        <p:txBody>
          <a:bodyPr/>
          <a:lstStyle/>
          <a:p>
            <a:pPr algn="ctr"/>
            <a:r>
              <a:rPr lang="en-US" sz="6600" b="1" smtClean="0"/>
              <a:t>Weather – is the daily conditions of the atmosphere.</a:t>
            </a:r>
          </a:p>
        </p:txBody>
      </p:sp>
      <p:pic>
        <p:nvPicPr>
          <p:cNvPr id="5427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b="1" smtClean="0"/>
              <a:t>HEAT TRANSFER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-6350" y="990600"/>
            <a:ext cx="9150350" cy="5867400"/>
          </a:xfrm>
        </p:spPr>
        <p:txBody>
          <a:bodyPr/>
          <a:lstStyle/>
          <a:p>
            <a:r>
              <a:rPr lang="en-US" sz="3600" b="1" smtClean="0"/>
              <a:t>CONVECTION</a:t>
            </a:r>
            <a:r>
              <a:rPr lang="en-US" sz="3600" smtClean="0"/>
              <a:t> – the movement of </a:t>
            </a:r>
            <a:r>
              <a:rPr lang="en-US" sz="3600" b="1" u="sng" smtClean="0">
                <a:solidFill>
                  <a:srgbClr val="FFC000"/>
                </a:solidFill>
              </a:rPr>
              <a:t>heat through liquids and gases.  </a:t>
            </a:r>
          </a:p>
        </p:txBody>
      </p:sp>
      <p:pic>
        <p:nvPicPr>
          <p:cNvPr id="9011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654425"/>
            <a:ext cx="39624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4225" y="3821113"/>
            <a:ext cx="454342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25400" y="2667000"/>
            <a:ext cx="9137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HOT Liquids / Gases –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RISE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COLD Liquids / Gases - </a:t>
            </a:r>
            <a:r>
              <a:rPr lang="en-US" sz="2800" b="1" u="sng">
                <a:solidFill>
                  <a:srgbClr val="0070C0"/>
                </a:solidFill>
                <a:latin typeface="Calibri" pitchFamily="34" charset="0"/>
              </a:rPr>
              <a:t>SINK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smtClean="0"/>
              <a:t>HEAT TRANSFER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6350" y="990600"/>
            <a:ext cx="9137650" cy="5867400"/>
          </a:xfrm>
        </p:spPr>
        <p:txBody>
          <a:bodyPr/>
          <a:lstStyle/>
          <a:p>
            <a:r>
              <a:rPr lang="en-US" sz="3600" smtClean="0"/>
              <a:t>RADIATION – the movement of </a:t>
            </a:r>
            <a:r>
              <a:rPr lang="en-US" sz="3600" b="1" u="sng" smtClean="0">
                <a:solidFill>
                  <a:srgbClr val="FF0000"/>
                </a:solidFill>
              </a:rPr>
              <a:t>heat</a:t>
            </a:r>
            <a:r>
              <a:rPr lang="en-US" sz="3600" b="1" u="sng" smtClean="0"/>
              <a:t> </a:t>
            </a:r>
            <a:r>
              <a:rPr lang="en-US" sz="3600" b="1" u="sng" smtClean="0">
                <a:solidFill>
                  <a:srgbClr val="FFC000"/>
                </a:solidFill>
              </a:rPr>
              <a:t>through </a:t>
            </a:r>
            <a:r>
              <a:rPr lang="en-US" sz="3600" b="1" u="sng" smtClean="0">
                <a:solidFill>
                  <a:srgbClr val="FFFF00"/>
                </a:solidFill>
              </a:rPr>
              <a:t>elect</a:t>
            </a:r>
            <a:r>
              <a:rPr lang="en-US" sz="3600" b="1" u="sng" smtClean="0">
                <a:solidFill>
                  <a:srgbClr val="00B050"/>
                </a:solidFill>
              </a:rPr>
              <a:t>romag</a:t>
            </a:r>
            <a:r>
              <a:rPr lang="en-US" sz="3600" b="1" u="sng" smtClean="0">
                <a:solidFill>
                  <a:srgbClr val="00B0F0"/>
                </a:solidFill>
              </a:rPr>
              <a:t>netic</a:t>
            </a:r>
            <a:r>
              <a:rPr lang="en-US" sz="3600" b="1" u="sng" smtClean="0">
                <a:solidFill>
                  <a:srgbClr val="7030A0"/>
                </a:solidFill>
              </a:rPr>
              <a:t> waves. </a:t>
            </a:r>
            <a:endParaRPr lang="en-US" b="1" u="sng" smtClean="0">
              <a:solidFill>
                <a:srgbClr val="7030A0"/>
              </a:solidFill>
            </a:endParaRPr>
          </a:p>
        </p:txBody>
      </p:sp>
      <p:pic>
        <p:nvPicPr>
          <p:cNvPr id="9216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438400"/>
            <a:ext cx="3657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wind?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movement of air caused by differences in air pressure</a:t>
            </a:r>
          </a:p>
          <a:p>
            <a:r>
              <a:rPr lang="en-US" smtClean="0"/>
              <a:t>Differences in AIR PRESSURE are caused by differences in air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types of 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GLOBAL Winds: Wind that is constantly blowing in certain directions on different parts of the earth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Ex. The Jet stream always moves across the United States from West to East and determines a lot of New York’s weather patterns.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US, all weather moves towards the Northeast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" y="228600"/>
            <a:ext cx="8801100" cy="6651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Local winds move short distances and can blow from any direction. They are caused by the geography of the area.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Ex. Land Breezes and Sea Breezes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7" descr="ballo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217988"/>
            <a:ext cx="4800600" cy="2627312"/>
          </a:xfrm>
        </p:spPr>
        <p:txBody>
          <a:bodyPr rtlCol="0">
            <a:normAutofit fontScale="92500" lnSpcReduction="10000"/>
          </a:bodyPr>
          <a:lstStyle/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000" b="1" u="sng" dirty="0" smtClean="0">
                <a:solidFill>
                  <a:schemeClr val="bg1"/>
                </a:solidFill>
              </a:rPr>
              <a:t>Air Pressure </a:t>
            </a:r>
            <a:r>
              <a:rPr lang="en-US" sz="5000" dirty="0" smtClean="0">
                <a:solidFill>
                  <a:schemeClr val="bg1"/>
                </a:solidFill>
              </a:rPr>
              <a:t>– the force of the air pushing down on the surface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050" y="0"/>
            <a:ext cx="8172450" cy="11064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What do meteorologists observe 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 forecast the weather?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/>
              <a:t>TOOL USED FOR AIR PRESSURE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588" y="1066800"/>
            <a:ext cx="9142412" cy="5791200"/>
          </a:xfrm>
        </p:spPr>
        <p:txBody>
          <a:bodyPr/>
          <a:lstStyle/>
          <a:p>
            <a:r>
              <a:rPr lang="en-US" sz="4800" b="1" u="sng" smtClean="0"/>
              <a:t>Barometer</a:t>
            </a:r>
            <a:r>
              <a:rPr lang="en-US" sz="4800" smtClean="0"/>
              <a:t> – measures the amount of air pressure in the atmosphere</a:t>
            </a:r>
          </a:p>
          <a:p>
            <a:pPr lvl="2"/>
            <a:r>
              <a:rPr lang="en-US" sz="4000" u="sng" smtClean="0"/>
              <a:t>Low pressure </a:t>
            </a:r>
            <a:r>
              <a:rPr lang="en-US" sz="4000" smtClean="0"/>
              <a:t>– stormy weather</a:t>
            </a:r>
          </a:p>
          <a:p>
            <a:pPr lvl="2"/>
            <a:r>
              <a:rPr lang="en-US" sz="4000" u="sng" smtClean="0"/>
              <a:t>High pressure </a:t>
            </a:r>
            <a:r>
              <a:rPr lang="en-US" sz="4000" smtClean="0"/>
              <a:t>– clear skies</a:t>
            </a: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22800"/>
            <a:ext cx="2362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1676400"/>
          </a:xfrm>
        </p:spPr>
        <p:txBody>
          <a:bodyPr/>
          <a:lstStyle/>
          <a:p>
            <a:r>
              <a:rPr lang="en-US" sz="4400" b="1" u="sng" smtClean="0">
                <a:solidFill>
                  <a:srgbClr val="0070C0"/>
                </a:solidFill>
              </a:rPr>
              <a:t>Humidity</a:t>
            </a:r>
            <a:r>
              <a:rPr lang="en-US" sz="4400" smtClean="0">
                <a:solidFill>
                  <a:srgbClr val="0070C0"/>
                </a:solidFill>
              </a:rPr>
              <a:t> – amount of water vapor the air is holding.</a:t>
            </a:r>
          </a:p>
          <a:p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What do Meteorologists observe </a:t>
            </a:r>
            <a:br>
              <a:rPr lang="en-US" b="1" dirty="0" smtClean="0"/>
            </a:br>
            <a:r>
              <a:rPr lang="en-US" b="1" dirty="0" smtClean="0"/>
              <a:t>to forecast the weather?</a:t>
            </a:r>
            <a:endParaRPr lang="en-US" b="1" dirty="0"/>
          </a:p>
        </p:txBody>
      </p:sp>
      <p:pic>
        <p:nvPicPr>
          <p:cNvPr id="102403" name="Picture 6" descr="j03959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08363"/>
            <a:ext cx="495300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4451" name="Picture 5" descr="moisture_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875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What do Meteorologists observe </a:t>
            </a:r>
            <a:br>
              <a:rPr lang="en-US" b="1" dirty="0" smtClean="0"/>
            </a:br>
            <a:r>
              <a:rPr lang="en-US" b="1" dirty="0" smtClean="0"/>
              <a:t>to forecast the weather?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219200"/>
            <a:ext cx="91440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u="sng" dirty="0" smtClean="0"/>
              <a:t>Dew point </a:t>
            </a:r>
            <a:r>
              <a:rPr lang="en-US" sz="3600" dirty="0" smtClean="0"/>
              <a:t>– the temperature when the water vapor will condense into a liquid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600" b="1" u="sng" dirty="0" smtClean="0"/>
              <a:t>Sling </a:t>
            </a:r>
            <a:r>
              <a:rPr lang="en-US" sz="3600" b="1" u="sng" dirty="0" err="1" smtClean="0"/>
              <a:t>Psychrometer</a:t>
            </a:r>
            <a:r>
              <a:rPr lang="en-US" sz="3600" b="1" u="sng" dirty="0" smtClean="0"/>
              <a:t> </a:t>
            </a:r>
            <a:r>
              <a:rPr lang="en-US" sz="3600" dirty="0" smtClean="0"/>
              <a:t>is the tool used to measure Dew Point and Relative Humidity.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4454" name="Picture 7" descr="sling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3434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848600" cy="3276600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0033CC"/>
                </a:solidFill>
                <a:latin typeface="Bookman Old Style" pitchFamily="18" charset="0"/>
              </a:rPr>
              <a:t>The study of weather is called </a:t>
            </a:r>
            <a:r>
              <a:rPr lang="en-US" sz="6000" b="1" smtClean="0">
                <a:solidFill>
                  <a:srgbClr val="0033CC"/>
                </a:solidFill>
                <a:latin typeface="Bookman Old Style" pitchFamily="18" charset="0"/>
              </a:rPr>
              <a:t>Meteorology</a:t>
            </a:r>
          </a:p>
        </p:txBody>
      </p:sp>
      <p:pic>
        <p:nvPicPr>
          <p:cNvPr id="5632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3276600"/>
            <a:ext cx="4818062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019800" cy="5334000"/>
          </a:xfrm>
        </p:spPr>
        <p:txBody>
          <a:bodyPr/>
          <a:lstStyle/>
          <a:p>
            <a:r>
              <a:rPr lang="en-US" sz="4400" b="1" u="sng" smtClean="0">
                <a:solidFill>
                  <a:srgbClr val="FF0000"/>
                </a:solidFill>
              </a:rPr>
              <a:t>Temperature</a:t>
            </a:r>
            <a:r>
              <a:rPr lang="en-US" sz="4400" b="1" smtClean="0">
                <a:solidFill>
                  <a:srgbClr val="FF0000"/>
                </a:solidFill>
              </a:rPr>
              <a:t> – </a:t>
            </a:r>
            <a:r>
              <a:rPr lang="en-US" sz="4400" smtClean="0">
                <a:solidFill>
                  <a:srgbClr val="FF0000"/>
                </a:solidFill>
              </a:rPr>
              <a:t>amount of heat in the atmosphere</a:t>
            </a:r>
          </a:p>
          <a:p>
            <a:r>
              <a:rPr lang="en-US" sz="4400" b="1" u="sng" smtClean="0">
                <a:solidFill>
                  <a:srgbClr val="FF0000"/>
                </a:solidFill>
              </a:rPr>
              <a:t>Thermometer</a:t>
            </a:r>
            <a:r>
              <a:rPr lang="en-US" sz="4400" smtClean="0">
                <a:solidFill>
                  <a:srgbClr val="FF0000"/>
                </a:solidFill>
              </a:rPr>
              <a:t> is the tool used to measure temperature. </a:t>
            </a:r>
          </a:p>
          <a:p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What do Meteorologists study </a:t>
            </a:r>
            <a:br>
              <a:rPr lang="en-US" b="1" dirty="0" smtClean="0"/>
            </a:br>
            <a:r>
              <a:rPr lang="en-US" b="1" dirty="0" smtClean="0"/>
              <a:t>to forecast the weather?</a:t>
            </a:r>
            <a:endParaRPr lang="en-US" b="1" dirty="0"/>
          </a:p>
        </p:txBody>
      </p:sp>
      <p:pic>
        <p:nvPicPr>
          <p:cNvPr id="106499" name="Picture 2" descr="http://t3.gstatic.com/images?q=tbn:ANd9GcRt-PYlMb7MkYe2wkmBbwKg8kEKV2begtkqluilQATSebLOLD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09775"/>
            <a:ext cx="26098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9" descr="wind_towers_2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What do meteorologists observe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to forecast the weather?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8547" name="Content Placeholder 2"/>
          <p:cNvSpPr txBox="1">
            <a:spLocks/>
          </p:cNvSpPr>
          <p:nvPr/>
        </p:nvSpPr>
        <p:spPr bwMode="auto">
          <a:xfrm>
            <a:off x="0" y="16764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800" b="1" u="sng">
                <a:solidFill>
                  <a:schemeClr val="bg1"/>
                </a:solidFill>
              </a:rPr>
              <a:t>Wind speed </a:t>
            </a:r>
            <a:r>
              <a:rPr lang="en-US" sz="4000">
                <a:solidFill>
                  <a:schemeClr val="bg1"/>
                </a:solidFill>
              </a:rPr>
              <a:t>– how fast or slow the air is moving.</a:t>
            </a:r>
          </a:p>
          <a:p>
            <a:pPr>
              <a:spcBef>
                <a:spcPct val="20000"/>
              </a:spcBef>
            </a:pPr>
            <a:endParaRPr lang="en-US" sz="40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4800" b="1" u="sng">
                <a:solidFill>
                  <a:schemeClr val="bg1"/>
                </a:solidFill>
              </a:rPr>
              <a:t>Anemometer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>
                <a:solidFill>
                  <a:schemeClr val="bg1"/>
                </a:solidFill>
              </a:rPr>
              <a:t>is the tool used to measure WIND SPEED. </a:t>
            </a:r>
          </a:p>
          <a:p>
            <a:pPr>
              <a:spcBef>
                <a:spcPct val="20000"/>
              </a:spcBef>
            </a:pPr>
            <a:endParaRPr lang="en-US" sz="3200"/>
          </a:p>
        </p:txBody>
      </p:sp>
      <p:pic>
        <p:nvPicPr>
          <p:cNvPr id="108548" name="Picture 2" descr="http://t0.gstatic.com/images?q=tbn:ANd9GcSd2paTqqvKO1823_OmyfZb1noO0B-Z463sPwwpqLUVWpHc_73n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828800"/>
            <a:ext cx="389413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9" descr="wind_towers_2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What do meteorologists observe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to forecast the weather?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0595" name="Content Placeholder 2"/>
          <p:cNvSpPr txBox="1">
            <a:spLocks/>
          </p:cNvSpPr>
          <p:nvPr/>
        </p:nvSpPr>
        <p:spPr bwMode="auto">
          <a:xfrm>
            <a:off x="0" y="16764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u="sng">
                <a:solidFill>
                  <a:srgbClr val="FFFFFF"/>
                </a:solidFill>
              </a:rPr>
              <a:t>Wind direction</a:t>
            </a:r>
            <a:r>
              <a:rPr lang="en-US" sz="3600" b="1">
                <a:solidFill>
                  <a:srgbClr val="FFFFFF"/>
                </a:solidFill>
              </a:rPr>
              <a:t>: Which compass direction the air is traveling.</a:t>
            </a:r>
          </a:p>
          <a:p>
            <a:pPr>
              <a:spcBef>
                <a:spcPct val="20000"/>
              </a:spcBef>
            </a:pPr>
            <a:endParaRPr lang="en-US" sz="3600" b="1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600" b="1">
                <a:solidFill>
                  <a:srgbClr val="FFFFFF"/>
                </a:solidFill>
              </a:rPr>
              <a:t>The tool used to measure the wind direction is a </a:t>
            </a:r>
            <a:r>
              <a:rPr lang="en-US" sz="3600" b="1" u="sng">
                <a:solidFill>
                  <a:srgbClr val="FFFFFF"/>
                </a:solidFill>
              </a:rPr>
              <a:t>WIND VANE.</a:t>
            </a:r>
            <a:endParaRPr lang="en-US" sz="3600" u="sng">
              <a:solidFill>
                <a:srgbClr val="000000"/>
              </a:solidFill>
            </a:endParaRPr>
          </a:p>
        </p:txBody>
      </p:sp>
      <p:pic>
        <p:nvPicPr>
          <p:cNvPr id="110596" name="Picture 2" descr="http://www.sciencekids.co.nz/images/experiments/wind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763" y="3228975"/>
            <a:ext cx="3581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			</a:t>
            </a:r>
            <a:r>
              <a:rPr lang="en-US" sz="6600" b="1" u="sng" smtClean="0">
                <a:solidFill>
                  <a:srgbClr val="CC0000"/>
                </a:solidFill>
                <a:latin typeface="Informal Roman" pitchFamily="66" charset="0"/>
              </a:rPr>
              <a:t>MEMORIZE THIS</a:t>
            </a:r>
            <a:r>
              <a:rPr lang="en-US" sz="6600" b="1" smtClean="0">
                <a:latin typeface="Informal Roman" pitchFamily="66" charset="0"/>
              </a:rPr>
              <a:t>:</a:t>
            </a:r>
            <a:endParaRPr lang="en-US" sz="6600" smtClean="0">
              <a:latin typeface="Informal Roman" pitchFamily="66" charset="0"/>
            </a:endParaRPr>
          </a:p>
          <a:p>
            <a:pPr algn="ctr">
              <a:buFontTx/>
              <a:buNone/>
            </a:pPr>
            <a:r>
              <a:rPr lang="en-US" sz="4400" b="1" smtClean="0">
                <a:latin typeface="Bookman Old Style" pitchFamily="18" charset="0"/>
              </a:rPr>
              <a:t>	</a:t>
            </a:r>
          </a:p>
          <a:p>
            <a:pPr algn="ctr">
              <a:buFontTx/>
              <a:buNone/>
            </a:pPr>
            <a:r>
              <a:rPr lang="en-US" sz="4400" b="1" smtClean="0">
                <a:latin typeface="Bookman Old Style" pitchFamily="18" charset="0"/>
              </a:rPr>
              <a:t>Clouds form when </a:t>
            </a:r>
            <a:r>
              <a:rPr lang="en-US" sz="4400" b="1" smtClean="0">
                <a:solidFill>
                  <a:srgbClr val="CC0000"/>
                </a:solidFill>
                <a:latin typeface="Bookman Old Style" pitchFamily="18" charset="0"/>
              </a:rPr>
              <a:t>warm air rises</a:t>
            </a:r>
            <a:r>
              <a:rPr lang="en-US" sz="4400" b="1" smtClean="0">
                <a:latin typeface="Bookman Old Style" pitchFamily="18" charset="0"/>
              </a:rPr>
              <a:t>, </a:t>
            </a:r>
            <a:r>
              <a:rPr lang="en-US" sz="4400" b="1" smtClean="0">
                <a:solidFill>
                  <a:srgbClr val="CC0000"/>
                </a:solidFill>
                <a:latin typeface="Bookman Old Style" pitchFamily="18" charset="0"/>
              </a:rPr>
              <a:t>expands</a:t>
            </a:r>
            <a:r>
              <a:rPr lang="en-US" sz="4400" b="1" smtClean="0">
                <a:latin typeface="Bookman Old Style" pitchFamily="18" charset="0"/>
              </a:rPr>
              <a:t> and </a:t>
            </a:r>
            <a:r>
              <a:rPr lang="en-US" sz="4400" b="1" smtClean="0">
                <a:solidFill>
                  <a:srgbClr val="CC0000"/>
                </a:solidFill>
                <a:latin typeface="Bookman Old Style" pitchFamily="18" charset="0"/>
              </a:rPr>
              <a:t>cools</a:t>
            </a:r>
            <a:r>
              <a:rPr lang="en-US" sz="4400" b="1" smtClean="0">
                <a:latin typeface="Bookman Old Style" pitchFamily="18" charset="0"/>
              </a:rPr>
              <a:t> below its dewpoint temp.</a:t>
            </a:r>
          </a:p>
          <a:p>
            <a:pPr algn="ctr">
              <a:buFontTx/>
              <a:buNone/>
            </a:pPr>
            <a:r>
              <a:rPr lang="en-US" sz="4400" b="1" smtClean="0">
                <a:latin typeface="Bookman Old Style" pitchFamily="18" charset="0"/>
              </a:rPr>
              <a:t>That is why clouds are usually so high in the sky.</a:t>
            </a:r>
          </a:p>
          <a:p>
            <a:endParaRPr lang="en-US" sz="4400" b="1" smtClean="0">
              <a:latin typeface="Bookman Old Style" pitchFamily="18" charset="0"/>
            </a:endParaRPr>
          </a:p>
        </p:txBody>
      </p:sp>
      <p:pic>
        <p:nvPicPr>
          <p:cNvPr id="154627" name="Picture 3" descr="j023467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905000" cy="1905000"/>
          </a:xfrm>
          <a:prstGeom prst="rect">
            <a:avLst/>
          </a:prstGeom>
          <a:noFill/>
        </p:spPr>
      </p:pic>
      <p:pic>
        <p:nvPicPr>
          <p:cNvPr id="154628" name="Picture 4" descr="j02834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768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Types of Clouds: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Cumulus Clouds – puffy white clouds with flat bottoms.</a:t>
            </a:r>
          </a:p>
          <a:p>
            <a:r>
              <a:rPr lang="en-US" smtClean="0"/>
              <a:t>Formed when warm air rises and generally mean fair weather.</a:t>
            </a:r>
          </a:p>
          <a:p>
            <a:r>
              <a:rPr lang="en-US" smtClean="0"/>
              <a:t>When they get very large (cumulonimbus)– thunderstorms can occur</a:t>
            </a:r>
          </a:p>
          <a:p>
            <a:endParaRPr lang="en-US" smtClean="0"/>
          </a:p>
        </p:txBody>
      </p:sp>
      <p:pic>
        <p:nvPicPr>
          <p:cNvPr id="155652" name="Picture 4" descr="cumulus%20humulus%201%20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852988"/>
            <a:ext cx="2743200" cy="1836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Stratus Clouds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Clouds that form in layers that cover large areas.</a:t>
            </a:r>
          </a:p>
          <a:p>
            <a:r>
              <a:rPr lang="en-US" smtClean="0"/>
              <a:t>Often caused by gentle lifting of large body of air into the atmosphere.</a:t>
            </a:r>
          </a:p>
        </p:txBody>
      </p:sp>
      <p:pic>
        <p:nvPicPr>
          <p:cNvPr id="156676" name="Picture 4" descr="5136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57625"/>
            <a:ext cx="4762500" cy="3000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Fog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Stratus cloud that is formed near the ground.</a:t>
            </a:r>
          </a:p>
          <a:p>
            <a:endParaRPr lang="en-US" smtClean="0"/>
          </a:p>
        </p:txBody>
      </p:sp>
      <p:pic>
        <p:nvPicPr>
          <p:cNvPr id="157700" name="Picture 4" descr="fo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4705350" cy="3714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Cirrus Clouds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229600" cy="4525963"/>
          </a:xfrm>
        </p:spPr>
        <p:txBody>
          <a:bodyPr/>
          <a:lstStyle/>
          <a:p>
            <a:r>
              <a:rPr lang="en-US" smtClean="0"/>
              <a:t>Thin, feathery white clouds found at high altitudes (made of ice crystals).</a:t>
            </a:r>
          </a:p>
          <a:p>
            <a:r>
              <a:rPr lang="en-US" smtClean="0"/>
              <a:t>Formed when wind is strong.</a:t>
            </a:r>
          </a:p>
        </p:txBody>
      </p:sp>
      <p:pic>
        <p:nvPicPr>
          <p:cNvPr id="158724" name="Picture 4" descr="File:Cirrus cloud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11575"/>
            <a:ext cx="3886200" cy="2705100"/>
          </a:xfrm>
          <a:prstGeom prst="rect">
            <a:avLst/>
          </a:prstGeom>
          <a:noFill/>
        </p:spPr>
      </p:pic>
      <p:pic>
        <p:nvPicPr>
          <p:cNvPr id="158725" name="Picture 5" descr="cirru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05225"/>
            <a:ext cx="4038600" cy="2711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Storm clouds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Often have ‘</a:t>
            </a:r>
            <a:r>
              <a:rPr lang="en-US" dirty="0" err="1" smtClean="0"/>
              <a:t>nimbo</a:t>
            </a:r>
            <a:r>
              <a:rPr lang="en-US" dirty="0" smtClean="0"/>
              <a:t>’ or ‘nimbus’ as part of their names.</a:t>
            </a:r>
          </a:p>
          <a:p>
            <a:r>
              <a:rPr lang="en-US" dirty="0" smtClean="0"/>
              <a:t>Ex: Cumulonimbus, Nimbostratus</a:t>
            </a:r>
          </a:p>
          <a:p>
            <a:endParaRPr lang="en-US" dirty="0" smtClean="0"/>
          </a:p>
        </p:txBody>
      </p:sp>
      <p:pic>
        <p:nvPicPr>
          <p:cNvPr id="159748" name="Picture 4" descr="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3819525" cy="2505075"/>
          </a:xfrm>
          <a:prstGeom prst="rect">
            <a:avLst/>
          </a:prstGeom>
          <a:noFill/>
        </p:spPr>
      </p:pic>
      <p:pic>
        <p:nvPicPr>
          <p:cNvPr id="159749" name="Picture 5" descr="nimbostratus_NOAA_wea02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810000" cy="2493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772400" cy="1470025"/>
          </a:xfrm>
          <a:solidFill>
            <a:srgbClr val="00FFFF"/>
          </a:solidFill>
        </p:spPr>
        <p:txBody>
          <a:bodyPr/>
          <a:lstStyle/>
          <a:p>
            <a:r>
              <a:rPr lang="en-US" sz="5400" b="1" smtClean="0">
                <a:latin typeface="Bookman Old Style" pitchFamily="18" charset="0"/>
              </a:rPr>
              <a:t>Air Masses are: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419600"/>
            <a:ext cx="7696200" cy="1752600"/>
          </a:xfrm>
          <a:solidFill>
            <a:srgbClr val="FFCCCC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smtClean="0">
                <a:latin typeface="Bookman Old Style" pitchFamily="18" charset="0"/>
              </a:rPr>
              <a:t>Huge bodies of air with similar moisture and temperatures</a:t>
            </a:r>
          </a:p>
        </p:txBody>
      </p:sp>
      <p:pic>
        <p:nvPicPr>
          <p:cNvPr id="182276" name="Picture 4" descr="air-ma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3810000" cy="2476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848600" cy="192405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33CC"/>
                </a:solidFill>
                <a:latin typeface="Bookman Old Style" pitchFamily="18" charset="0"/>
              </a:rPr>
              <a:t>Weather is caused by the uneven heating of Earth’s surface</a:t>
            </a:r>
          </a:p>
        </p:txBody>
      </p:sp>
      <p:pic>
        <p:nvPicPr>
          <p:cNvPr id="58370" name="Picture 6" descr="inso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76962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82000" cy="1782762"/>
          </a:xfrm>
        </p:spPr>
        <p:txBody>
          <a:bodyPr/>
          <a:lstStyle/>
          <a:p>
            <a:r>
              <a:rPr lang="en-US" sz="3600" b="1" smtClean="0">
                <a:solidFill>
                  <a:srgbClr val="006699"/>
                </a:solidFill>
                <a:latin typeface="Bookman Old Style" pitchFamily="18" charset="0"/>
              </a:rPr>
              <a:t>The characteristics of air masses come from their </a:t>
            </a:r>
            <a:r>
              <a:rPr lang="en-US" sz="3600" b="1" smtClean="0">
                <a:solidFill>
                  <a:srgbClr val="CC0000"/>
                </a:solidFill>
                <a:latin typeface="Bookman Old Style" pitchFamily="18" charset="0"/>
              </a:rPr>
              <a:t>source region</a:t>
            </a:r>
            <a:r>
              <a:rPr lang="en-US" sz="3600" b="1" smtClean="0">
                <a:solidFill>
                  <a:srgbClr val="006699"/>
                </a:solidFill>
                <a:latin typeface="Bookman Old Style" pitchFamily="18" charset="0"/>
              </a:rPr>
              <a:t> (where they form)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667000"/>
            <a:ext cx="82296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Bookman Old Style" pitchFamily="18" charset="0"/>
              </a:rPr>
              <a:t>If they develop over water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Bookman Old Style" pitchFamily="18" charset="0"/>
              </a:rPr>
              <a:t>	(maritime) = MOIST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6699"/>
                </a:solidFill>
                <a:latin typeface="Bookman Old Style" pitchFamily="18" charset="0"/>
              </a:rPr>
              <a:t>If they develop over land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6699"/>
                </a:solidFill>
                <a:latin typeface="Bookman Old Style" pitchFamily="18" charset="0"/>
              </a:rPr>
              <a:t>	(continental) = DRY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Bookman Old Style" pitchFamily="18" charset="0"/>
              </a:rPr>
              <a:t>If they </a:t>
            </a:r>
            <a:r>
              <a:rPr lang="en-US" sz="2800" b="1" smtClean="0">
                <a:solidFill>
                  <a:srgbClr val="CC0000"/>
                </a:solidFill>
                <a:latin typeface="Bookman Old Style" pitchFamily="18" charset="0"/>
              </a:rPr>
              <a:t>develop over cold areas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Bookman Old Style" pitchFamily="18" charset="0"/>
              </a:rPr>
              <a:t>	(polar) = COOL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6699"/>
                </a:solidFill>
                <a:latin typeface="Bookman Old Style" pitchFamily="18" charset="0"/>
              </a:rPr>
              <a:t>If they develop over warm areas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6699"/>
                </a:solidFill>
                <a:latin typeface="Bookman Old Style" pitchFamily="18" charset="0"/>
              </a:rPr>
              <a:t>	(tropical) = WARM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NASFC-airmasses-sm-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477000" cy="5462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Types of Air Masses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996" y="1371600"/>
            <a:ext cx="9144000" cy="41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38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304800"/>
            <a:ext cx="7620000" cy="990600"/>
          </a:xfrm>
          <a:solidFill>
            <a:srgbClr val="FFCCCC"/>
          </a:solidFill>
        </p:spPr>
        <p:txBody>
          <a:bodyPr/>
          <a:lstStyle/>
          <a:p>
            <a:r>
              <a:rPr lang="en-US" sz="5400" b="1" smtClean="0">
                <a:solidFill>
                  <a:srgbClr val="CC0099"/>
                </a:solidFill>
                <a:latin typeface="Bookman Old Style" pitchFamily="18" charset="0"/>
              </a:rPr>
              <a:t>Fronts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495800"/>
            <a:ext cx="7620000" cy="1905000"/>
          </a:xfrm>
          <a:solidFill>
            <a:srgbClr val="FFCCCC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smtClean="0">
                <a:solidFill>
                  <a:srgbClr val="CC0099"/>
                </a:solidFill>
                <a:latin typeface="Bookman Old Style" pitchFamily="18" charset="0"/>
              </a:rPr>
              <a:t>The boundary between 2 air masses </a:t>
            </a:r>
          </a:p>
          <a:p>
            <a:pPr marL="0" indent="0" algn="ctr">
              <a:buFontTx/>
              <a:buNone/>
            </a:pPr>
            <a:r>
              <a:rPr lang="en-US" b="1" smtClean="0">
                <a:solidFill>
                  <a:srgbClr val="0066FF"/>
                </a:solidFill>
                <a:latin typeface="Bookman Old Style" pitchFamily="18" charset="0"/>
              </a:rPr>
              <a:t>***Fronts always bring bad weather</a:t>
            </a:r>
          </a:p>
        </p:txBody>
      </p:sp>
      <p:pic>
        <p:nvPicPr>
          <p:cNvPr id="186372" name="Picture 4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4191000" cy="3087688"/>
          </a:xfrm>
          <a:prstGeom prst="rect">
            <a:avLst/>
          </a:prstGeom>
          <a:noFill/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99"/>
                </a:solidFill>
                <a:latin typeface="Bookman Old Style" pitchFamily="18" charset="0"/>
              </a:rPr>
              <a:t>Warm front</a:t>
            </a:r>
          </a:p>
        </p:txBody>
      </p:sp>
      <p:sp>
        <p:nvSpPr>
          <p:cNvPr id="186374" name="Line 6"/>
          <p:cNvSpPr>
            <a:spLocks noChangeShapeType="1"/>
          </p:cNvSpPr>
          <p:nvPr/>
        </p:nvSpPr>
        <p:spPr bwMode="auto">
          <a:xfrm flipV="1">
            <a:off x="1981200" y="2209800"/>
            <a:ext cx="2438400" cy="381000"/>
          </a:xfrm>
          <a:prstGeom prst="line">
            <a:avLst/>
          </a:prstGeom>
          <a:noFill/>
          <a:ln w="508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7010400" y="2895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99"/>
                </a:solidFill>
                <a:latin typeface="Bookman Old Style" pitchFamily="18" charset="0"/>
              </a:rPr>
              <a:t>Cold front</a:t>
            </a:r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 flipH="1">
            <a:off x="4267200" y="3276600"/>
            <a:ext cx="2971800" cy="228600"/>
          </a:xfrm>
          <a:prstGeom prst="line">
            <a:avLst/>
          </a:prstGeom>
          <a:noFill/>
          <a:ln w="508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weath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153400" cy="4089400"/>
          </a:xfrm>
          <a:prstGeom prst="rect">
            <a:avLst/>
          </a:prstGeom>
          <a:noFill/>
        </p:spPr>
      </p:pic>
      <p:sp>
        <p:nvSpPr>
          <p:cNvPr id="187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CC0000"/>
                </a:solidFill>
                <a:latin typeface="Bookman Old Style" pitchFamily="18" charset="0"/>
              </a:rPr>
              <a:t>Warm Front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2296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Warm air rises </a:t>
            </a:r>
            <a:r>
              <a:rPr lang="en-US" b="1" smtClean="0">
                <a:solidFill>
                  <a:srgbClr val="CC0000"/>
                </a:solidFill>
                <a:latin typeface="Bookman Old Style" pitchFamily="18" charset="0"/>
              </a:rPr>
              <a:t>gently</a:t>
            </a:r>
            <a:r>
              <a:rPr lang="en-US" b="1" smtClean="0">
                <a:latin typeface="Bookman Old Style" pitchFamily="18" charset="0"/>
              </a:rPr>
              <a:t> over cold air because warm air is less dense</a:t>
            </a:r>
          </a:p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Result = gentle, long-lasting precipitation, followed by humid, warm air</a:t>
            </a:r>
          </a:p>
        </p:txBody>
      </p:sp>
      <p:pic>
        <p:nvPicPr>
          <p:cNvPr id="187397" name="Picture 5" descr="warm-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2381250" cy="47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000099"/>
                </a:solidFill>
                <a:latin typeface="Bookman Old Style" pitchFamily="18" charset="0"/>
              </a:rPr>
              <a:t>Cold Front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2296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Cold, fast-moving air meets warm air and forces it up </a:t>
            </a:r>
            <a:r>
              <a:rPr lang="en-US" b="1" smtClean="0">
                <a:solidFill>
                  <a:srgbClr val="000099"/>
                </a:solidFill>
                <a:latin typeface="Bookman Old Style" pitchFamily="18" charset="0"/>
              </a:rPr>
              <a:t>quickly</a:t>
            </a:r>
          </a:p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Result = Quick, violent storms followed by cool, dry air</a:t>
            </a:r>
          </a:p>
          <a:p>
            <a:endParaRPr lang="en-US" b="1" smtClean="0">
              <a:latin typeface="Bookman Old Style" pitchFamily="18" charset="0"/>
            </a:endParaRPr>
          </a:p>
          <a:p>
            <a:endParaRPr lang="en-US" b="1" smtClean="0"/>
          </a:p>
        </p:txBody>
      </p:sp>
      <p:pic>
        <p:nvPicPr>
          <p:cNvPr id="188420" name="Picture 4" descr="cold-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"/>
            <a:ext cx="2381250" cy="476250"/>
          </a:xfrm>
          <a:prstGeom prst="rect">
            <a:avLst/>
          </a:prstGeom>
          <a:noFill/>
        </p:spPr>
      </p:pic>
      <p:pic>
        <p:nvPicPr>
          <p:cNvPr id="188421" name="Picture 5" descr="08_cold_front_pro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6781800" cy="3371850"/>
          </a:xfrm>
          <a:prstGeom prst="rect">
            <a:avLst/>
          </a:prstGeom>
          <a:noFill/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172200" y="403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Bookman Old Style" pitchFamily="18" charset="0"/>
              </a:rPr>
              <a:t>Thunderclouds</a:t>
            </a:r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 flipH="1" flipV="1">
            <a:off x="5181600" y="3810000"/>
            <a:ext cx="14478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4800" b="1" smtClean="0">
                <a:solidFill>
                  <a:srgbClr val="003399"/>
                </a:solidFill>
                <a:latin typeface="Bookman Old Style" pitchFamily="18" charset="0"/>
              </a:rPr>
              <a:t>Occluded Front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Bookman Old Style" pitchFamily="18" charset="0"/>
              </a:rPr>
              <a:t>-	When a fast moving cold front overtakes a warm front.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latin typeface="Bookman Old Style" pitchFamily="18" charset="0"/>
              </a:rPr>
              <a:t>-	</a:t>
            </a:r>
            <a:r>
              <a:rPr lang="en-US" sz="3600" b="1" smtClean="0">
                <a:latin typeface="Bookman Old Style" pitchFamily="18" charset="0"/>
              </a:rPr>
              <a:t>Result = precipitation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 smtClean="0">
              <a:solidFill>
                <a:srgbClr val="006666"/>
              </a:solidFill>
              <a:latin typeface="Bookman Old Style" pitchFamily="18" charset="0"/>
            </a:endParaRPr>
          </a:p>
        </p:txBody>
      </p:sp>
      <p:pic>
        <p:nvPicPr>
          <p:cNvPr id="189444" name="Picture 4" descr="ofde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3657600" cy="3532188"/>
          </a:xfrm>
          <a:prstGeom prst="rect">
            <a:avLst/>
          </a:prstGeom>
          <a:noFill/>
        </p:spPr>
      </p:pic>
      <p:pic>
        <p:nvPicPr>
          <p:cNvPr id="189445" name="Picture 5" descr="oclf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838200"/>
            <a:ext cx="2286000" cy="460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4800" b="1" smtClean="0">
                <a:solidFill>
                  <a:srgbClr val="FF6600"/>
                </a:solidFill>
                <a:latin typeface="Bookman Old Style" pitchFamily="18" charset="0"/>
              </a:rPr>
              <a:t>Stationary Front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6600"/>
                </a:solidFill>
                <a:latin typeface="Bookman Old Style" pitchFamily="18" charset="0"/>
              </a:rPr>
              <a:t>-	When a warm air mass and cold air mass meet and neither is moving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6600"/>
                </a:solidFill>
                <a:latin typeface="Bookman Old Style" pitchFamily="18" charset="0"/>
              </a:rPr>
              <a:t>-	Result = long periods of precipitation</a:t>
            </a:r>
          </a:p>
        </p:txBody>
      </p:sp>
      <p:pic>
        <p:nvPicPr>
          <p:cNvPr id="190468" name="Picture 4" descr="stationary-front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2400"/>
            <a:ext cx="3581400" cy="2686050"/>
          </a:xfrm>
          <a:prstGeom prst="rect">
            <a:avLst/>
          </a:prstGeom>
          <a:noFill/>
        </p:spPr>
      </p:pic>
      <p:pic>
        <p:nvPicPr>
          <p:cNvPr id="190469" name="Picture 5" descr="440px-Stationary_front_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33400"/>
            <a:ext cx="2286000" cy="822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b="1" smtClean="0">
                <a:solidFill>
                  <a:srgbClr val="993300"/>
                </a:solidFill>
                <a:latin typeface="Bookman Old Style" pitchFamily="18" charset="0"/>
              </a:rPr>
              <a:t>Forecasting Weather</a:t>
            </a:r>
          </a:p>
        </p:txBody>
      </p:sp>
      <p:pic>
        <p:nvPicPr>
          <p:cNvPr id="191491" name="Picture 3" descr="NASFC-Fronts-clds-w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019550" cy="3684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clip_image002_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0225"/>
            <a:ext cx="7239000" cy="5413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04850"/>
          </a:xfrm>
        </p:spPr>
        <p:txBody>
          <a:bodyPr/>
          <a:lstStyle/>
          <a:p>
            <a:pPr algn="ctr" eaLnBrk="1" hangingPunct="1"/>
            <a:r>
              <a:rPr lang="en-US" smtClean="0"/>
              <a:t>The Water Cycle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" y="838200"/>
            <a:ext cx="9144000" cy="59436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u="sng" dirty="0" smtClean="0"/>
              <a:t>Water</a:t>
            </a:r>
            <a:r>
              <a:rPr lang="en-US" sz="2800" dirty="0" smtClean="0"/>
              <a:t> is constantly being cycled between the atmosphere, the ocean and land. 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5939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1871663"/>
            <a:ext cx="9139237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74638"/>
            <a:ext cx="5638800" cy="639762"/>
          </a:xfrm>
          <a:solidFill>
            <a:schemeClr val="accent1"/>
          </a:solidFill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Bookman Old Style" pitchFamily="18" charset="0"/>
              </a:rPr>
              <a:t>Severe Weather</a:t>
            </a:r>
          </a:p>
        </p:txBody>
      </p:sp>
      <p:pic>
        <p:nvPicPr>
          <p:cNvPr id="193539" name="Picture 3" descr="image?id=72245&amp;rendTypeId=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3962400" cy="3025775"/>
          </a:xfrm>
          <a:prstGeom prst="rect">
            <a:avLst/>
          </a:prstGeom>
          <a:noFill/>
        </p:spPr>
      </p:pic>
      <p:pic>
        <p:nvPicPr>
          <p:cNvPr id="193540" name="Picture 4" descr="_40070410_hurricane_inf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2671763" cy="2895600"/>
          </a:xfrm>
          <a:prstGeom prst="rect">
            <a:avLst/>
          </a:prstGeom>
          <a:noFill/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Bookman Old Style" pitchFamily="18" charset="0"/>
              </a:rPr>
              <a:t>Hurricanes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4953000" y="2209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Bookman Old Style" pitchFamily="18" charset="0"/>
              </a:rPr>
              <a:t>Tornadoes</a:t>
            </a:r>
          </a:p>
        </p:txBody>
      </p:sp>
      <p:pic>
        <p:nvPicPr>
          <p:cNvPr id="193543" name="Picture 7" descr="j01892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"/>
            <a:ext cx="1524000" cy="1524000"/>
          </a:xfrm>
          <a:prstGeom prst="rect">
            <a:avLst/>
          </a:prstGeom>
          <a:noFill/>
        </p:spPr>
      </p:pic>
      <p:pic>
        <p:nvPicPr>
          <p:cNvPr id="193544" name="Picture 8" descr="j04141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9530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C0000"/>
                </a:solidFill>
                <a:latin typeface="Bookman Old Style" pitchFamily="18" charset="0"/>
              </a:rPr>
              <a:t>All Hurricanes are low pressure storm systems</a:t>
            </a:r>
          </a:p>
        </p:txBody>
      </p:sp>
      <p:pic>
        <p:nvPicPr>
          <p:cNvPr id="174083" name="Picture 3" descr="coriolis-sw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772400" cy="440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52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en-US" sz="4000" b="1" smtClean="0">
                <a:latin typeface="Bookman Old Style" pitchFamily="18" charset="0"/>
              </a:rPr>
              <a:t>What makes a hurricane different from a tornado?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3810000" cy="4144963"/>
          </a:xfrm>
          <a:solidFill>
            <a:srgbClr val="00FF00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Bookman Old Style" pitchFamily="18" charset="0"/>
              </a:rPr>
              <a:t>Hurricanes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Form over warm water 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Last a long time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Hit a large area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Most of the damage comes from the storm surge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Occur in late summer and early fall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4144963"/>
          </a:xfrm>
          <a:solidFill>
            <a:srgbClr val="00FF00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Bookman Old Style" pitchFamily="18" charset="0"/>
              </a:rPr>
              <a:t>Tornadoes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Form when cP and mT air masses meet over land (most often)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Short-lived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Cover a small area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Most of the damage comes from the winds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latin typeface="Bookman Old Style" pitchFamily="18" charset="0"/>
              </a:rPr>
              <a:t>	(can be over 300 mph!)</a:t>
            </a:r>
            <a:endParaRPr lang="en-US" sz="2400" b="1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Occur in spring and early summer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  <p:bldP spid="19456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Severe Weather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Thunderstorms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Intense weather systems that produce:</a:t>
            </a:r>
          </a:p>
          <a:p>
            <a:pPr marL="1009650" lvl="1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Strong winds</a:t>
            </a:r>
          </a:p>
          <a:p>
            <a:pPr marL="1009650" lvl="1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Heavy rain</a:t>
            </a:r>
          </a:p>
          <a:p>
            <a:pPr marL="1009650" lvl="1" indent="-6096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Lightning and thunder</a:t>
            </a:r>
          </a:p>
          <a:p>
            <a:pPr marL="609600" indent="-609600">
              <a:buFontTx/>
              <a:buAutoNum type="arabicPeriod"/>
            </a:pPr>
            <a:endParaRPr lang="en-US" dirty="0" smtClean="0"/>
          </a:p>
          <a:p>
            <a:pPr marL="609600" indent="-609600"/>
            <a:r>
              <a:rPr lang="en-US" dirty="0" smtClean="0"/>
              <a:t>Occur along cold fronts</a:t>
            </a:r>
          </a:p>
          <a:p>
            <a:pPr marL="609600" indent="-609600"/>
            <a:r>
              <a:rPr lang="en-US" dirty="0" smtClean="0"/>
              <a:t>Cumulonimbus clouds - storm clouds</a:t>
            </a:r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When do Thunderstorms occur?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atmospheric conditions required for thunderstorms</a:t>
            </a:r>
          </a:p>
          <a:p>
            <a:pPr marL="0" indent="0">
              <a:buNone/>
            </a:pPr>
            <a:r>
              <a:rPr lang="en-US" dirty="0" smtClean="0"/>
              <a:t>1- Moist warm air near the Earth’s surface</a:t>
            </a:r>
          </a:p>
          <a:p>
            <a:pPr marL="0" indent="0">
              <a:buNone/>
            </a:pPr>
            <a:r>
              <a:rPr lang="en-US" dirty="0" smtClean="0"/>
              <a:t>2- Unstable atmosphere cold air surrounding a rising air mass)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Lightning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 smtClean="0"/>
              <a:t>An electric discharge that occurs between a positively charged area and a negatively  charged area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/>
              <a:t>Can occur: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to cloud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to earth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the same cloud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smtClean="0">
                <a:hlinkClick r:id="rId2"/>
              </a:rPr>
              <a:t>http://www.chaseday.com/lightning.htm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Thunder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The sound that results from rapid movement of air along a lightning strike</a:t>
            </a:r>
          </a:p>
          <a:p>
            <a:r>
              <a:rPr lang="en-US" dirty="0" smtClean="0"/>
              <a:t>Occurs during Thunderstorms</a:t>
            </a:r>
          </a:p>
          <a:p>
            <a:r>
              <a:rPr lang="en-US" dirty="0" smtClean="0"/>
              <a:t>Lightning first – then thunder because light travels faster than sound.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Tornado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Is a small, spinning column of air that has high wind speed with low pressure that touches the ground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Formation- </a:t>
            </a:r>
            <a:r>
              <a:rPr lang="en-US" sz="2800" dirty="0" smtClean="0">
                <a:hlinkClick r:id="rId2"/>
              </a:rPr>
              <a:t>http://dsc.discovery.com/tv/storm-chasers/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W</a:t>
            </a:r>
            <a:r>
              <a:rPr lang="en-US" sz="2400" dirty="0" smtClean="0"/>
              <a:t>ind moving in 2 directions cause the air to spin with cloud, creating a funnel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</a:t>
            </a:r>
            <a:r>
              <a:rPr lang="en-US" sz="2400" dirty="0" smtClean="0"/>
              <a:t>hen funnel cloud touches the surface, it is now a tornado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Winds- 120+ km/</a:t>
            </a:r>
            <a:r>
              <a:rPr lang="en-US" sz="2400" dirty="0" err="1" smtClean="0"/>
              <a:t>hr</a:t>
            </a:r>
            <a:r>
              <a:rPr lang="en-US" sz="2400" dirty="0" smtClean="0"/>
              <a:t> (up to 300 MPH)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Hurricanes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large rotating, tropical weather system with wind speeds of at least 120 km/h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powerful storms on earth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Form over warm, tropical oceans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Category 1-5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Storm surge and flooding in coastal areas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LIKE LONG ISLAND’S SOUTH SHORE!!!!!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2"/>
              </a:rPr>
              <a:t>http://dsc.discovery.com/news/video/hurricanegallery.html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/>
              <a:t>Evaporation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066800"/>
            <a:ext cx="9134475" cy="23622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when the </a:t>
            </a:r>
            <a:r>
              <a:rPr lang="en-US" u="sng" dirty="0"/>
              <a:t>sun heats up water </a:t>
            </a:r>
            <a:r>
              <a:rPr lang="en-US" dirty="0"/>
              <a:t>in rivers or lakes or the ocean and </a:t>
            </a:r>
            <a:r>
              <a:rPr lang="en-US" u="sng" dirty="0"/>
              <a:t>turns it into vapor </a:t>
            </a:r>
            <a:r>
              <a:rPr lang="en-US" dirty="0"/>
              <a:t>or steam. 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“Water (liquid) turns into water vapor (gas)”</a:t>
            </a:r>
            <a:endParaRPr lang="en-US" b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144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3733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88" y="3733800"/>
            <a:ext cx="5019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Hurricane formation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Thunderstorms over tropical oceans meet with winds in different directions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Spin counter clockwise in Northern Hemisphere and clockwise in the southern due to the </a:t>
            </a:r>
            <a:r>
              <a:rPr lang="en-US" dirty="0" err="1" smtClean="0"/>
              <a:t>Coriolus</a:t>
            </a:r>
            <a:r>
              <a:rPr lang="en-US" dirty="0" smtClean="0"/>
              <a:t> Effect (Spin of earth)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Warm moist air fuels hurricanes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Must have LOW pressure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Hurricanes die once they move over colder water or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Blizzards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winter storms with high winds, heavy snow and sometimes lightning and thunder.</a:t>
            </a:r>
          </a:p>
          <a:p>
            <a:r>
              <a:rPr lang="en-US" dirty="0" smtClean="0"/>
              <a:t>Ice storms can occur as rainfall begins to freeze and can disrupt electric and phone service.</a:t>
            </a:r>
          </a:p>
          <a:p>
            <a:r>
              <a:rPr lang="en-US" dirty="0" smtClean="0"/>
              <a:t>Can cause power outages and dangerous travel conditions. Frostbite and hypothermia.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563469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Severe Weather Safety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Listen to the radio/TV during storm for information</a:t>
            </a:r>
          </a:p>
          <a:p>
            <a:r>
              <a:rPr lang="en-US" dirty="0" smtClean="0"/>
              <a:t>Lightning is attracted to tall objects if outside stay away from trees or lay down if in the open</a:t>
            </a:r>
          </a:p>
          <a:p>
            <a:r>
              <a:rPr lang="en-US" dirty="0" smtClean="0"/>
              <a:t>Stay out of bodies of water during a storm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23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r>
              <a:rPr lang="en-US" dirty="0" smtClean="0"/>
              <a:t>Scientists around the world believe that the Earth’s temperature is gradually increasing.</a:t>
            </a:r>
          </a:p>
          <a:p>
            <a:r>
              <a:rPr lang="en-US" dirty="0" smtClean="0"/>
              <a:t>Global warming – is the name for the gradual increase of average temperatures worldwide.</a:t>
            </a:r>
          </a:p>
          <a:p>
            <a:r>
              <a:rPr lang="en-US" dirty="0" smtClean="0"/>
              <a:t>Scientists believe that an increase in CO</a:t>
            </a:r>
            <a:r>
              <a:rPr lang="en-US" baseline="-25000" dirty="0" smtClean="0"/>
              <a:t>2 </a:t>
            </a:r>
            <a:r>
              <a:rPr lang="en-US" dirty="0" smtClean="0"/>
              <a:t>emissions is causing the temperature to rise.</a:t>
            </a:r>
          </a:p>
          <a:p>
            <a:endParaRPr lang="en-US" baseline="-25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Yearly Temperature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6629400" cy="3981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304000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What causes Global Warming?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When Carbon Dioxide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 smtClean="0"/>
              <a:t> is trapped in the atmosphere, it causes the </a:t>
            </a:r>
          </a:p>
          <a:p>
            <a:pPr marL="457200" lvl="1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GREENHOUSE EFFECT</a:t>
            </a:r>
          </a:p>
          <a:p>
            <a:r>
              <a:rPr lang="en-US" dirty="0" smtClean="0"/>
              <a:t>Water Vapor and Carbon Dioxide in the atmosphere trap heat and don’t let it escape into space.</a:t>
            </a:r>
          </a:p>
          <a:p>
            <a:pPr>
              <a:buFontTx/>
              <a:buNone/>
            </a:pPr>
            <a:r>
              <a:rPr lang="en-US" dirty="0" smtClean="0"/>
              <a:t>“These greenhouse gases act like a blanket”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human activities cause excess CO</a:t>
            </a:r>
            <a:r>
              <a:rPr lang="en-US" baseline="-25000" dirty="0" smtClean="0"/>
              <a:t>2 </a:t>
            </a:r>
            <a:r>
              <a:rPr lang="en-US" dirty="0" smtClean="0"/>
              <a:t>(Global Warming)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Breathing </a:t>
            </a:r>
          </a:p>
          <a:p>
            <a:r>
              <a:rPr lang="en-US" dirty="0" smtClean="0"/>
              <a:t>Burning Fossil Fuels</a:t>
            </a:r>
          </a:p>
          <a:p>
            <a:pPr lvl="1"/>
            <a:r>
              <a:rPr lang="en-US" dirty="0" smtClean="0"/>
              <a:t> such as </a:t>
            </a:r>
            <a:r>
              <a:rPr lang="en-US" sz="3600" dirty="0" smtClean="0"/>
              <a:t>coal, oil, gas</a:t>
            </a:r>
          </a:p>
          <a:p>
            <a:r>
              <a:rPr lang="en-US" dirty="0" smtClean="0"/>
              <a:t>Deforestation (cutting down trees that use up CO</a:t>
            </a:r>
            <a:r>
              <a:rPr lang="en-US" baseline="-25000" dirty="0" smtClean="0"/>
              <a:t>2</a:t>
            </a:r>
            <a:r>
              <a:rPr lang="en-US" dirty="0" smtClean="0"/>
              <a:t> when they photosynthesize)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82691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effect does Global Warming have on the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Melting Ice Caps in the Arctic and Antarctic which cause rising sea levels</a:t>
            </a:r>
          </a:p>
          <a:p>
            <a:r>
              <a:rPr lang="en-US" dirty="0" smtClean="0"/>
              <a:t>Plants/trees growing season is affected</a:t>
            </a:r>
          </a:p>
          <a:p>
            <a:r>
              <a:rPr lang="en-US" dirty="0" smtClean="0"/>
              <a:t>Animals like polar bears have to relocate due to loss of ice (habitat)</a:t>
            </a:r>
          </a:p>
          <a:p>
            <a:r>
              <a:rPr lang="en-US" dirty="0" smtClean="0"/>
              <a:t>Ocean waters are warmer causing large </a:t>
            </a:r>
            <a:r>
              <a:rPr lang="en-US" dirty="0" err="1" smtClean="0"/>
              <a:t>cylconic</a:t>
            </a:r>
            <a:r>
              <a:rPr lang="en-US" dirty="0" smtClean="0"/>
              <a:t> (hurricanes) storms and death to some sea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73087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4000" dirty="0" smtClean="0"/>
              <a:t>How can we reduce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emissions?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Burn less fossil fuels (NON-RENEWABLE)</a:t>
            </a:r>
          </a:p>
          <a:p>
            <a:pPr lvl="1"/>
            <a:r>
              <a:rPr lang="en-US" dirty="0" smtClean="0"/>
              <a:t>Use less electricity (shut off lights, unplug appliances, buy energy efficient appliances)</a:t>
            </a:r>
          </a:p>
          <a:p>
            <a:pPr lvl="1"/>
            <a:r>
              <a:rPr lang="en-US" dirty="0" smtClean="0"/>
              <a:t>Use less fuel (gas for cars) by carpooling, taking </a:t>
            </a:r>
            <a:r>
              <a:rPr lang="en-US" dirty="0"/>
              <a:t>public transportation, </a:t>
            </a:r>
            <a:r>
              <a:rPr lang="en-US" dirty="0" smtClean="0"/>
              <a:t>smaller cars</a:t>
            </a:r>
          </a:p>
          <a:p>
            <a:r>
              <a:rPr lang="en-US" dirty="0" smtClean="0"/>
              <a:t>Use Renewable sources of energy</a:t>
            </a:r>
          </a:p>
          <a:p>
            <a:pPr lvl="1"/>
            <a:r>
              <a:rPr lang="en-US" dirty="0" smtClean="0"/>
              <a:t>Use solar energy to produce electricity</a:t>
            </a:r>
          </a:p>
          <a:p>
            <a:pPr lvl="1"/>
            <a:r>
              <a:rPr lang="en-US" dirty="0" smtClean="0"/>
              <a:t>Use wind energy to produce electricity</a:t>
            </a:r>
          </a:p>
          <a:p>
            <a:pPr lvl="1"/>
            <a:r>
              <a:rPr lang="en-US" dirty="0" smtClean="0"/>
              <a:t>Use water energy (dams) to </a:t>
            </a:r>
            <a:r>
              <a:rPr lang="en-US" sz="2400" dirty="0" smtClean="0"/>
              <a:t>produce electricity</a:t>
            </a:r>
          </a:p>
          <a:p>
            <a:pPr lvl="1"/>
            <a:r>
              <a:rPr lang="en-US" dirty="0" smtClean="0"/>
              <a:t>Use geothermal energy to heat our homes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9088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b="1" i="1" smtClean="0"/>
              <a:t>Condensation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</a:t>
            </a:r>
            <a:r>
              <a:rPr lang="en-US" dirty="0" smtClean="0"/>
              <a:t>appens </a:t>
            </a:r>
            <a:r>
              <a:rPr lang="en-US" dirty="0"/>
              <a:t>when water vapor in the air gets cold and changes back into liquid, forming clouds. 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b="1" u="sng" dirty="0" smtClean="0"/>
              <a:t>THIS IS WHY WE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b="1" u="sng" dirty="0" smtClean="0"/>
              <a:t>GET CLOUDS!!</a:t>
            </a:r>
            <a:endParaRPr lang="en-US" b="1" u="sng" dirty="0"/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4100"/>
            <a:ext cx="28956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962400"/>
            <a:ext cx="6248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Precipitation</a:t>
            </a:r>
            <a:endParaRPr lang="en-US" smtClean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19050" y="1066800"/>
            <a:ext cx="9124950" cy="5791200"/>
          </a:xfrm>
        </p:spPr>
        <p:txBody>
          <a:bodyPr/>
          <a:lstStyle/>
          <a:p>
            <a:pPr eaLnBrk="1" hangingPunct="1"/>
            <a:r>
              <a:rPr lang="en-US" smtClean="0"/>
              <a:t>Occurs when so much water has condensed that the air cannot hold it anymore.  The clouds get heavy and water falls back to the earth in the form of </a:t>
            </a:r>
            <a:r>
              <a:rPr lang="en-US" b="1" u="sng" smtClean="0"/>
              <a:t>rain, hail, sleet or snow</a:t>
            </a:r>
            <a:r>
              <a:rPr lang="en-US" smtClean="0"/>
              <a:t>. </a:t>
            </a:r>
          </a:p>
          <a:p>
            <a:pPr eaLnBrk="1" hangingPunct="1"/>
            <a:endParaRPr lang="en-US" smtClean="0"/>
          </a:p>
        </p:txBody>
      </p:sp>
      <p:pic>
        <p:nvPicPr>
          <p:cNvPr id="6553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236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76600"/>
            <a:ext cx="248443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5438" y="3276600"/>
            <a:ext cx="2466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276600"/>
            <a:ext cx="22098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000" smtClean="0"/>
              <a:t>What is the atmosphere?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1752600"/>
          </a:xfrm>
        </p:spPr>
        <p:txBody>
          <a:bodyPr/>
          <a:lstStyle/>
          <a:p>
            <a:r>
              <a:rPr lang="en-US" sz="4400" b="1" smtClean="0">
                <a:solidFill>
                  <a:srgbClr val="00B0F0"/>
                </a:solidFill>
              </a:rPr>
              <a:t>Atmosphere – is the all the gases (Air) that surrounds planet Earth.</a:t>
            </a:r>
          </a:p>
        </p:txBody>
      </p:sp>
      <p:pic>
        <p:nvPicPr>
          <p:cNvPr id="6758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1546</Words>
  <Application>Microsoft Office PowerPoint</Application>
  <PresentationFormat>On-screen Show (4:3)</PresentationFormat>
  <Paragraphs>284</Paragraphs>
  <Slides>68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Office Theme</vt:lpstr>
      <vt:lpstr>Default Design</vt:lpstr>
      <vt:lpstr>1_Default Design</vt:lpstr>
      <vt:lpstr>Flow</vt:lpstr>
      <vt:lpstr>Slide 1</vt:lpstr>
      <vt:lpstr>What is weather?</vt:lpstr>
      <vt:lpstr>The study of weather is called Meteorology</vt:lpstr>
      <vt:lpstr>Weather is caused by the uneven heating of Earth’s surface</vt:lpstr>
      <vt:lpstr>The Water Cycle</vt:lpstr>
      <vt:lpstr>Evaporation</vt:lpstr>
      <vt:lpstr>Condensation</vt:lpstr>
      <vt:lpstr>Precipitation</vt:lpstr>
      <vt:lpstr>What is the atmosphere?</vt:lpstr>
      <vt:lpstr>Slide 10</vt:lpstr>
      <vt:lpstr>Layers of the Atmosphere</vt:lpstr>
      <vt:lpstr>Layers of the Atmosphere</vt:lpstr>
      <vt:lpstr>Layers of the Atmosphere</vt:lpstr>
      <vt:lpstr>Layers of the Atmosphere</vt:lpstr>
      <vt:lpstr>Layers of the Atmosphere</vt:lpstr>
      <vt:lpstr>The Atmosphere</vt:lpstr>
      <vt:lpstr>The Atmosphere</vt:lpstr>
      <vt:lpstr>HEAT TRANSFER</vt:lpstr>
      <vt:lpstr>HEAT TRANSFER</vt:lpstr>
      <vt:lpstr>HEAT TRANSFER</vt:lpstr>
      <vt:lpstr>HEAT TRANSFER</vt:lpstr>
      <vt:lpstr>What is wind?</vt:lpstr>
      <vt:lpstr>Two types of Winds</vt:lpstr>
      <vt:lpstr>Slide 24</vt:lpstr>
      <vt:lpstr>Local Winds</vt:lpstr>
      <vt:lpstr>What do meteorologists observe  to forecast the weather?</vt:lpstr>
      <vt:lpstr>TOOL USED FOR AIR PRESSURE</vt:lpstr>
      <vt:lpstr>What do Meteorologists observe  to forecast the weather?</vt:lpstr>
      <vt:lpstr>Slide 29</vt:lpstr>
      <vt:lpstr>What do Meteorologists study  to forecast the weather?</vt:lpstr>
      <vt:lpstr>Slide 31</vt:lpstr>
      <vt:lpstr>Slide 32</vt:lpstr>
      <vt:lpstr>Slide 33</vt:lpstr>
      <vt:lpstr>Types of Clouds:</vt:lpstr>
      <vt:lpstr>Stratus Clouds </vt:lpstr>
      <vt:lpstr>Fog</vt:lpstr>
      <vt:lpstr>Cirrus Clouds </vt:lpstr>
      <vt:lpstr>Storm clouds</vt:lpstr>
      <vt:lpstr>Air Masses are:</vt:lpstr>
      <vt:lpstr>The characteristics of air masses come from their source region (where they form)</vt:lpstr>
      <vt:lpstr>Slide 41</vt:lpstr>
      <vt:lpstr>4 Types of Air Masses</vt:lpstr>
      <vt:lpstr>Fronts</vt:lpstr>
      <vt:lpstr>Warm Front</vt:lpstr>
      <vt:lpstr>Cold Front</vt:lpstr>
      <vt:lpstr>Occluded Front</vt:lpstr>
      <vt:lpstr>Stationary Front</vt:lpstr>
      <vt:lpstr>Forecasting Weather</vt:lpstr>
      <vt:lpstr>Slide 49</vt:lpstr>
      <vt:lpstr>Severe Weather</vt:lpstr>
      <vt:lpstr>All Hurricanes are low pressure storm systems</vt:lpstr>
      <vt:lpstr>What makes a hurricane different from a tornado?</vt:lpstr>
      <vt:lpstr>Severe Weather Notes</vt:lpstr>
      <vt:lpstr>Thunderstorms</vt:lpstr>
      <vt:lpstr>When do Thunderstorms occur?</vt:lpstr>
      <vt:lpstr>Lightning</vt:lpstr>
      <vt:lpstr>Thunder</vt:lpstr>
      <vt:lpstr>Tornado</vt:lpstr>
      <vt:lpstr>Hurricanes</vt:lpstr>
      <vt:lpstr>Hurricane formation</vt:lpstr>
      <vt:lpstr>Blizzards</vt:lpstr>
      <vt:lpstr>Severe Weather Safety</vt:lpstr>
      <vt:lpstr>Climate Change</vt:lpstr>
      <vt:lpstr>Average Yearly Temperature</vt:lpstr>
      <vt:lpstr>What causes Global Warming?</vt:lpstr>
      <vt:lpstr>What human activities cause excess CO2 (Global Warming)</vt:lpstr>
      <vt:lpstr>What effect does Global Warming have on the earth?</vt:lpstr>
      <vt:lpstr>How can we reduce CO2 emissions?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bpannizzo</cp:lastModifiedBy>
  <cp:revision>51</cp:revision>
  <cp:lastPrinted>2012-01-03T16:55:59Z</cp:lastPrinted>
  <dcterms:created xsi:type="dcterms:W3CDTF">2011-12-01T20:02:07Z</dcterms:created>
  <dcterms:modified xsi:type="dcterms:W3CDTF">2019-01-10T17:21:14Z</dcterms:modified>
</cp:coreProperties>
</file>